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sldIdLst>
    <p:sldId id="256" r:id="rId5"/>
    <p:sldId id="466" r:id="rId6"/>
    <p:sldId id="468" r:id="rId7"/>
    <p:sldId id="469" r:id="rId8"/>
    <p:sldId id="484" r:id="rId9"/>
    <p:sldId id="485" r:id="rId10"/>
    <p:sldId id="467" r:id="rId11"/>
    <p:sldId id="474" r:id="rId12"/>
    <p:sldId id="486" r:id="rId13"/>
    <p:sldId id="456" r:id="rId14"/>
    <p:sldId id="459" r:id="rId15"/>
    <p:sldId id="471" r:id="rId16"/>
    <p:sldId id="461" r:id="rId17"/>
    <p:sldId id="462" r:id="rId18"/>
    <p:sldId id="472" r:id="rId19"/>
    <p:sldId id="463" r:id="rId20"/>
    <p:sldId id="464" r:id="rId21"/>
    <p:sldId id="465" r:id="rId22"/>
    <p:sldId id="487" r:id="rId23"/>
    <p:sldId id="440" r:id="rId24"/>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3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759A3B-5769-45FF-BF8C-85472992A47C}" v="96" dt="2024-04-30T14:11:01.948"/>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18" autoAdjust="0"/>
    <p:restoredTop sz="94146"/>
  </p:normalViewPr>
  <p:slideViewPr>
    <p:cSldViewPr snapToGrid="0">
      <p:cViewPr varScale="1">
        <p:scale>
          <a:sx n="198" d="100"/>
          <a:sy n="198" d="100"/>
        </p:scale>
        <p:origin x="846" y="14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Jauhiainen" userId="2bb0abe3-bb6d-47f5-be14-f7f460846444" providerId="ADAL" clId="{E6759A3B-5769-45FF-BF8C-85472992A47C}"/>
    <pc:docChg chg="custSel modSld">
      <pc:chgData name="Maria Jauhiainen" userId="2bb0abe3-bb6d-47f5-be14-f7f460846444" providerId="ADAL" clId="{E6759A3B-5769-45FF-BF8C-85472992A47C}" dt="2024-04-30T14:11:32.077" v="383" actId="20577"/>
      <pc:docMkLst>
        <pc:docMk/>
      </pc:docMkLst>
      <pc:sldChg chg="modSp mod">
        <pc:chgData name="Maria Jauhiainen" userId="2bb0abe3-bb6d-47f5-be14-f7f460846444" providerId="ADAL" clId="{E6759A3B-5769-45FF-BF8C-85472992A47C}" dt="2024-04-30T14:08:33.770" v="162" actId="20577"/>
        <pc:sldMkLst>
          <pc:docMk/>
          <pc:sldMk cId="360834856" sldId="456"/>
        </pc:sldMkLst>
        <pc:spChg chg="mod">
          <ac:chgData name="Maria Jauhiainen" userId="2bb0abe3-bb6d-47f5-be14-f7f460846444" providerId="ADAL" clId="{E6759A3B-5769-45FF-BF8C-85472992A47C}" dt="2024-04-30T14:08:33.770" v="162" actId="20577"/>
          <ac:spMkLst>
            <pc:docMk/>
            <pc:sldMk cId="360834856" sldId="456"/>
            <ac:spMk id="3" creationId="{1DC5C598-1F8E-4D7F-9B68-CB3693AD12BA}"/>
          </ac:spMkLst>
        </pc:spChg>
      </pc:sldChg>
      <pc:sldChg chg="modSp mod">
        <pc:chgData name="Maria Jauhiainen" userId="2bb0abe3-bb6d-47f5-be14-f7f460846444" providerId="ADAL" clId="{E6759A3B-5769-45FF-BF8C-85472992A47C}" dt="2024-04-30T14:08:49.113" v="190" actId="20577"/>
        <pc:sldMkLst>
          <pc:docMk/>
          <pc:sldMk cId="3867621605" sldId="459"/>
        </pc:sldMkLst>
        <pc:spChg chg="mod">
          <ac:chgData name="Maria Jauhiainen" userId="2bb0abe3-bb6d-47f5-be14-f7f460846444" providerId="ADAL" clId="{E6759A3B-5769-45FF-BF8C-85472992A47C}" dt="2024-04-30T14:08:49.113" v="190" actId="20577"/>
          <ac:spMkLst>
            <pc:docMk/>
            <pc:sldMk cId="3867621605" sldId="459"/>
            <ac:spMk id="3" creationId="{E83BCD08-2137-45C1-A01B-073CEB8AB643}"/>
          </ac:spMkLst>
        </pc:spChg>
      </pc:sldChg>
      <pc:sldChg chg="modSp mod">
        <pc:chgData name="Maria Jauhiainen" userId="2bb0abe3-bb6d-47f5-be14-f7f460846444" providerId="ADAL" clId="{E6759A3B-5769-45FF-BF8C-85472992A47C}" dt="2024-04-30T14:10:28.735" v="332" actId="20577"/>
        <pc:sldMkLst>
          <pc:docMk/>
          <pc:sldMk cId="1654460182" sldId="461"/>
        </pc:sldMkLst>
        <pc:spChg chg="mod">
          <ac:chgData name="Maria Jauhiainen" userId="2bb0abe3-bb6d-47f5-be14-f7f460846444" providerId="ADAL" clId="{E6759A3B-5769-45FF-BF8C-85472992A47C}" dt="2024-04-30T14:10:28.735" v="332" actId="20577"/>
          <ac:spMkLst>
            <pc:docMk/>
            <pc:sldMk cId="1654460182" sldId="461"/>
            <ac:spMk id="3" creationId="{33954474-E330-4B81-A4CF-D2AF1CD1FB96}"/>
          </ac:spMkLst>
        </pc:spChg>
      </pc:sldChg>
      <pc:sldChg chg="modSp">
        <pc:chgData name="Maria Jauhiainen" userId="2bb0abe3-bb6d-47f5-be14-f7f460846444" providerId="ADAL" clId="{E6759A3B-5769-45FF-BF8C-85472992A47C}" dt="2024-04-30T14:11:01.948" v="369" actId="20577"/>
        <pc:sldMkLst>
          <pc:docMk/>
          <pc:sldMk cId="1278820583" sldId="462"/>
        </pc:sldMkLst>
        <pc:graphicFrameChg chg="mod">
          <ac:chgData name="Maria Jauhiainen" userId="2bb0abe3-bb6d-47f5-be14-f7f460846444" providerId="ADAL" clId="{E6759A3B-5769-45FF-BF8C-85472992A47C}" dt="2024-04-30T14:11:01.948" v="369" actId="20577"/>
          <ac:graphicFrameMkLst>
            <pc:docMk/>
            <pc:sldMk cId="1278820583" sldId="462"/>
            <ac:graphicFrameMk id="19" creationId="{DA41E223-BC58-CD82-4A0A-4CED993F05F9}"/>
          </ac:graphicFrameMkLst>
        </pc:graphicFrameChg>
      </pc:sldChg>
      <pc:sldChg chg="modSp mod">
        <pc:chgData name="Maria Jauhiainen" userId="2bb0abe3-bb6d-47f5-be14-f7f460846444" providerId="ADAL" clId="{E6759A3B-5769-45FF-BF8C-85472992A47C}" dt="2024-04-30T14:11:32.077" v="383" actId="20577"/>
        <pc:sldMkLst>
          <pc:docMk/>
          <pc:sldMk cId="974324986" sldId="463"/>
        </pc:sldMkLst>
        <pc:spChg chg="mod">
          <ac:chgData name="Maria Jauhiainen" userId="2bb0abe3-bb6d-47f5-be14-f7f460846444" providerId="ADAL" clId="{E6759A3B-5769-45FF-BF8C-85472992A47C}" dt="2024-04-30T14:11:32.077" v="383" actId="20577"/>
          <ac:spMkLst>
            <pc:docMk/>
            <pc:sldMk cId="974324986" sldId="463"/>
            <ac:spMk id="3" creationId="{3B5DFE57-F397-40ED-B453-026CEA9C3AEB}"/>
          </ac:spMkLst>
        </pc:spChg>
      </pc:sldChg>
      <pc:sldChg chg="modSp mod">
        <pc:chgData name="Maria Jauhiainen" userId="2bb0abe3-bb6d-47f5-be14-f7f460846444" providerId="ADAL" clId="{E6759A3B-5769-45FF-BF8C-85472992A47C}" dt="2024-04-30T14:05:47.075" v="26" actId="20577"/>
        <pc:sldMkLst>
          <pc:docMk/>
          <pc:sldMk cId="3868648767" sldId="468"/>
        </pc:sldMkLst>
        <pc:spChg chg="mod">
          <ac:chgData name="Maria Jauhiainen" userId="2bb0abe3-bb6d-47f5-be14-f7f460846444" providerId="ADAL" clId="{E6759A3B-5769-45FF-BF8C-85472992A47C}" dt="2024-04-30T14:05:47.075" v="26" actId="20577"/>
          <ac:spMkLst>
            <pc:docMk/>
            <pc:sldMk cId="3868648767" sldId="468"/>
            <ac:spMk id="3" creationId="{477D62A7-975F-4104-AD96-76186E5DA8B4}"/>
          </ac:spMkLst>
        </pc:spChg>
      </pc:sldChg>
      <pc:sldChg chg="modSp">
        <pc:chgData name="Maria Jauhiainen" userId="2bb0abe3-bb6d-47f5-be14-f7f460846444" providerId="ADAL" clId="{E6759A3B-5769-45FF-BF8C-85472992A47C}" dt="2024-04-30T14:09:25.713" v="227" actId="20577"/>
        <pc:sldMkLst>
          <pc:docMk/>
          <pc:sldMk cId="3873274848" sldId="471"/>
        </pc:sldMkLst>
        <pc:graphicFrameChg chg="mod">
          <ac:chgData name="Maria Jauhiainen" userId="2bb0abe3-bb6d-47f5-be14-f7f460846444" providerId="ADAL" clId="{E6759A3B-5769-45FF-BF8C-85472992A47C}" dt="2024-04-30T14:09:25.713" v="227" actId="20577"/>
          <ac:graphicFrameMkLst>
            <pc:docMk/>
            <pc:sldMk cId="3873274848" sldId="471"/>
            <ac:graphicFrameMk id="5" creationId="{302F8ABB-504E-3320-C7ED-9BAC1EA1DA41}"/>
          </ac:graphicFrameMkLst>
        </pc:graphicFrameChg>
      </pc:sldChg>
      <pc:sldChg chg="modSp mod">
        <pc:chgData name="Maria Jauhiainen" userId="2bb0abe3-bb6d-47f5-be14-f7f460846444" providerId="ADAL" clId="{E6759A3B-5769-45FF-BF8C-85472992A47C}" dt="2024-04-30T14:07:18.582" v="41" actId="14100"/>
        <pc:sldMkLst>
          <pc:docMk/>
          <pc:sldMk cId="3542666732" sldId="474"/>
        </pc:sldMkLst>
        <pc:spChg chg="mod">
          <ac:chgData name="Maria Jauhiainen" userId="2bb0abe3-bb6d-47f5-be14-f7f460846444" providerId="ADAL" clId="{E6759A3B-5769-45FF-BF8C-85472992A47C}" dt="2024-04-30T14:07:18.582" v="41" actId="14100"/>
          <ac:spMkLst>
            <pc:docMk/>
            <pc:sldMk cId="3542666732" sldId="474"/>
            <ac:spMk id="3" creationId="{1DC5C598-1F8E-4D7F-9B68-CB3693AD12BA}"/>
          </ac:spMkLst>
        </pc:spChg>
      </pc:sldChg>
      <pc:sldChg chg="modSp">
        <pc:chgData name="Maria Jauhiainen" userId="2bb0abe3-bb6d-47f5-be14-f7f460846444" providerId="ADAL" clId="{E6759A3B-5769-45FF-BF8C-85472992A47C}" dt="2024-04-29T18:03:25.885" v="21" actId="20577"/>
        <pc:sldMkLst>
          <pc:docMk/>
          <pc:sldMk cId="3885439718" sldId="485"/>
        </pc:sldMkLst>
        <pc:graphicFrameChg chg="mod">
          <ac:chgData name="Maria Jauhiainen" userId="2bb0abe3-bb6d-47f5-be14-f7f460846444" providerId="ADAL" clId="{E6759A3B-5769-45FF-BF8C-85472992A47C}" dt="2024-04-29T18:03:25.885" v="21" actId="20577"/>
          <ac:graphicFrameMkLst>
            <pc:docMk/>
            <pc:sldMk cId="3885439718" sldId="485"/>
            <ac:graphicFrameMk id="19" creationId="{DA41E223-BC58-CD82-4A0A-4CED993F05F9}"/>
          </ac:graphicFrameMkLst>
        </pc:graphicFrame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63B852-FB23-46C4-953D-37BF5A616C7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C1E8D8C-803F-414B-B1F5-18E2274395D4}">
      <dgm:prSet/>
      <dgm:spPr/>
      <dgm:t>
        <a:bodyPr/>
        <a:lstStyle/>
        <a:p>
          <a:pPr rtl="0"/>
          <a:r>
            <a:rPr lang="fi-FI" b="0" i="0">
              <a:latin typeface="Calibri"/>
            </a:rPr>
            <a:t>Konserniyhteistoiminta </a:t>
          </a:r>
          <a:r>
            <a:rPr lang="fi-FI" b="0" i="0"/>
            <a:t>on yhteistoimintaa, jossa</a:t>
          </a:r>
          <a:r>
            <a:rPr lang="fi-FI" b="0" i="0">
              <a:latin typeface="Calibri"/>
            </a:rPr>
            <a:t> </a:t>
          </a:r>
          <a:endParaRPr lang="en-US" dirty="0"/>
        </a:p>
      </dgm:t>
    </dgm:pt>
    <dgm:pt modelId="{5C276116-1AEF-4290-9DE2-F153A13212E2}" type="parTrans" cxnId="{46CF0C34-114A-4A38-9033-858632942FCA}">
      <dgm:prSet/>
      <dgm:spPr/>
      <dgm:t>
        <a:bodyPr/>
        <a:lstStyle/>
        <a:p>
          <a:endParaRPr lang="en-US"/>
        </a:p>
      </dgm:t>
    </dgm:pt>
    <dgm:pt modelId="{47BDB597-5F55-4DE0-923B-5CF16A95689A}" type="sibTrans" cxnId="{46CF0C34-114A-4A38-9033-858632942FCA}">
      <dgm:prSet/>
      <dgm:spPr/>
      <dgm:t>
        <a:bodyPr/>
        <a:lstStyle/>
        <a:p>
          <a:endParaRPr lang="en-US"/>
        </a:p>
      </dgm:t>
    </dgm:pt>
    <dgm:pt modelId="{E2D0A631-0373-474C-8E12-7DDB32B1E43F}">
      <dgm:prSet/>
      <dgm:spPr/>
      <dgm:t>
        <a:bodyPr/>
        <a:lstStyle/>
        <a:p>
          <a:r>
            <a:rPr lang="fi-FI" b="0" i="0"/>
            <a:t>työnantaja tiedottaa henkilöstölle suomalaisen yritysryhmän toiminnasta</a:t>
          </a:r>
          <a:endParaRPr lang="en-US"/>
        </a:p>
      </dgm:t>
    </dgm:pt>
    <dgm:pt modelId="{593906C4-1A4E-4794-85C7-E41C5270F642}" type="parTrans" cxnId="{CF90C8EA-169C-4E10-9D68-DFD2D368B77A}">
      <dgm:prSet/>
      <dgm:spPr/>
      <dgm:t>
        <a:bodyPr/>
        <a:lstStyle/>
        <a:p>
          <a:endParaRPr lang="en-US"/>
        </a:p>
      </dgm:t>
    </dgm:pt>
    <dgm:pt modelId="{6928BFDF-255C-4F53-BA00-5709EDE429E2}" type="sibTrans" cxnId="{CF90C8EA-169C-4E10-9D68-DFD2D368B77A}">
      <dgm:prSet/>
      <dgm:spPr/>
      <dgm:t>
        <a:bodyPr/>
        <a:lstStyle/>
        <a:p>
          <a:endParaRPr lang="en-US"/>
        </a:p>
      </dgm:t>
    </dgm:pt>
    <dgm:pt modelId="{0F70DF3B-975F-45F7-9437-110AAC2FF152}">
      <dgm:prSet/>
      <dgm:spPr/>
      <dgm:t>
        <a:bodyPr/>
        <a:lstStyle/>
        <a:p>
          <a:r>
            <a:rPr lang="fi-FI" b="0" i="0"/>
            <a:t>kuulee henkilöstöä, kun yritysryhmässä tehdään työntekijöiden asemaan ja työllisyyteen vaikuttavia ratkaisuja.</a:t>
          </a:r>
          <a:endParaRPr lang="en-US"/>
        </a:p>
      </dgm:t>
    </dgm:pt>
    <dgm:pt modelId="{17B1B1D2-67E4-4C44-AB4F-5E4E6F808977}" type="parTrans" cxnId="{A4CE377E-A8FB-4947-A2EE-288866D38BCE}">
      <dgm:prSet/>
      <dgm:spPr/>
      <dgm:t>
        <a:bodyPr/>
        <a:lstStyle/>
        <a:p>
          <a:endParaRPr lang="en-US"/>
        </a:p>
      </dgm:t>
    </dgm:pt>
    <dgm:pt modelId="{54C9FEAD-DC71-4E95-8155-D08A69204B11}" type="sibTrans" cxnId="{A4CE377E-A8FB-4947-A2EE-288866D38BCE}">
      <dgm:prSet/>
      <dgm:spPr/>
      <dgm:t>
        <a:bodyPr/>
        <a:lstStyle/>
        <a:p>
          <a:endParaRPr lang="en-US"/>
        </a:p>
      </dgm:t>
    </dgm:pt>
    <dgm:pt modelId="{D649208B-D5FF-4488-A744-422FDA252DE9}">
      <dgm:prSet/>
      <dgm:spPr/>
      <dgm:t>
        <a:bodyPr/>
        <a:lstStyle/>
        <a:p>
          <a:r>
            <a:rPr lang="fi-FI"/>
            <a:t>Henkilöstön edustajien ja johdon vuoropuhelua konsernitasolla</a:t>
          </a:r>
          <a:endParaRPr lang="en-US"/>
        </a:p>
      </dgm:t>
    </dgm:pt>
    <dgm:pt modelId="{6A2167BB-EC5F-4916-ACE3-45F4E684F51D}" type="parTrans" cxnId="{AA9EF944-4881-449C-B5F6-9ACEEAA0856A}">
      <dgm:prSet/>
      <dgm:spPr/>
      <dgm:t>
        <a:bodyPr/>
        <a:lstStyle/>
        <a:p>
          <a:endParaRPr lang="en-US"/>
        </a:p>
      </dgm:t>
    </dgm:pt>
    <dgm:pt modelId="{D94C8702-5875-4E0B-93A8-013550F350C4}" type="sibTrans" cxnId="{AA9EF944-4881-449C-B5F6-9ACEEAA0856A}">
      <dgm:prSet/>
      <dgm:spPr/>
      <dgm:t>
        <a:bodyPr/>
        <a:lstStyle/>
        <a:p>
          <a:endParaRPr lang="en-US"/>
        </a:p>
      </dgm:t>
    </dgm:pt>
    <dgm:pt modelId="{1A0C697B-1E8C-4CC4-BF7B-715EFAA2E084}">
      <dgm:prSet/>
      <dgm:spPr/>
      <dgm:t>
        <a:bodyPr/>
        <a:lstStyle/>
        <a:p>
          <a:r>
            <a:rPr lang="fi-FI"/>
            <a:t>Henkilöstöä edustavat valitut edustajat</a:t>
          </a:r>
          <a:endParaRPr lang="en-US"/>
        </a:p>
      </dgm:t>
    </dgm:pt>
    <dgm:pt modelId="{9E498A13-04FA-4C96-A63B-9268242B300C}" type="parTrans" cxnId="{CF400D17-EA18-42FC-8EA3-2CF3B62C80F9}">
      <dgm:prSet/>
      <dgm:spPr/>
      <dgm:t>
        <a:bodyPr/>
        <a:lstStyle/>
        <a:p>
          <a:endParaRPr lang="en-US"/>
        </a:p>
      </dgm:t>
    </dgm:pt>
    <dgm:pt modelId="{054CECC1-19E5-4DB4-8D07-6C18A7E20E4F}" type="sibTrans" cxnId="{CF400D17-EA18-42FC-8EA3-2CF3B62C80F9}">
      <dgm:prSet/>
      <dgm:spPr/>
      <dgm:t>
        <a:bodyPr/>
        <a:lstStyle/>
        <a:p>
          <a:endParaRPr lang="en-US"/>
        </a:p>
      </dgm:t>
    </dgm:pt>
    <dgm:pt modelId="{46155E11-34B0-B548-A0AD-C15C1F801075}" type="pres">
      <dgm:prSet presAssocID="{D463B852-FB23-46C4-953D-37BF5A616C72}" presName="linear" presStyleCnt="0">
        <dgm:presLayoutVars>
          <dgm:animLvl val="lvl"/>
          <dgm:resizeHandles val="exact"/>
        </dgm:presLayoutVars>
      </dgm:prSet>
      <dgm:spPr/>
    </dgm:pt>
    <dgm:pt modelId="{8AC31EFC-5F72-4F4F-9BC3-C425C075C1AD}" type="pres">
      <dgm:prSet presAssocID="{3C1E8D8C-803F-414B-B1F5-18E2274395D4}" presName="parentText" presStyleLbl="node1" presStyleIdx="0" presStyleCnt="3">
        <dgm:presLayoutVars>
          <dgm:chMax val="0"/>
          <dgm:bulletEnabled val="1"/>
        </dgm:presLayoutVars>
      </dgm:prSet>
      <dgm:spPr/>
    </dgm:pt>
    <dgm:pt modelId="{8899D144-5941-4444-976F-E79FF060661D}" type="pres">
      <dgm:prSet presAssocID="{3C1E8D8C-803F-414B-B1F5-18E2274395D4}" presName="childText" presStyleLbl="revTx" presStyleIdx="0" presStyleCnt="1">
        <dgm:presLayoutVars>
          <dgm:bulletEnabled val="1"/>
        </dgm:presLayoutVars>
      </dgm:prSet>
      <dgm:spPr/>
    </dgm:pt>
    <dgm:pt modelId="{518132EA-4070-C444-9825-9C5F2FF4D122}" type="pres">
      <dgm:prSet presAssocID="{D649208B-D5FF-4488-A744-422FDA252DE9}" presName="parentText" presStyleLbl="node1" presStyleIdx="1" presStyleCnt="3">
        <dgm:presLayoutVars>
          <dgm:chMax val="0"/>
          <dgm:bulletEnabled val="1"/>
        </dgm:presLayoutVars>
      </dgm:prSet>
      <dgm:spPr/>
    </dgm:pt>
    <dgm:pt modelId="{D957A469-5156-DB46-82FC-B50CCAC66245}" type="pres">
      <dgm:prSet presAssocID="{D94C8702-5875-4E0B-93A8-013550F350C4}" presName="spacer" presStyleCnt="0"/>
      <dgm:spPr/>
    </dgm:pt>
    <dgm:pt modelId="{1E194BB1-4906-F043-ABF1-A652FD41D346}" type="pres">
      <dgm:prSet presAssocID="{1A0C697B-1E8C-4CC4-BF7B-715EFAA2E084}" presName="parentText" presStyleLbl="node1" presStyleIdx="2" presStyleCnt="3">
        <dgm:presLayoutVars>
          <dgm:chMax val="0"/>
          <dgm:bulletEnabled val="1"/>
        </dgm:presLayoutVars>
      </dgm:prSet>
      <dgm:spPr/>
    </dgm:pt>
  </dgm:ptLst>
  <dgm:cxnLst>
    <dgm:cxn modelId="{168CF90F-C32E-E64B-A557-D4382BA8FD5A}" type="presOf" srcId="{D463B852-FB23-46C4-953D-37BF5A616C72}" destId="{46155E11-34B0-B548-A0AD-C15C1F801075}" srcOrd="0" destOrd="0" presId="urn:microsoft.com/office/officeart/2005/8/layout/vList2"/>
    <dgm:cxn modelId="{CF400D17-EA18-42FC-8EA3-2CF3B62C80F9}" srcId="{D463B852-FB23-46C4-953D-37BF5A616C72}" destId="{1A0C697B-1E8C-4CC4-BF7B-715EFAA2E084}" srcOrd="2" destOrd="0" parTransId="{9E498A13-04FA-4C96-A63B-9268242B300C}" sibTransId="{054CECC1-19E5-4DB4-8D07-6C18A7E20E4F}"/>
    <dgm:cxn modelId="{46CF0C34-114A-4A38-9033-858632942FCA}" srcId="{D463B852-FB23-46C4-953D-37BF5A616C72}" destId="{3C1E8D8C-803F-414B-B1F5-18E2274395D4}" srcOrd="0" destOrd="0" parTransId="{5C276116-1AEF-4290-9DE2-F153A13212E2}" sibTransId="{47BDB597-5F55-4DE0-923B-5CF16A95689A}"/>
    <dgm:cxn modelId="{05824F38-C5AF-DE46-8BC1-911FBA3FFF2C}" type="presOf" srcId="{0F70DF3B-975F-45F7-9437-110AAC2FF152}" destId="{8899D144-5941-4444-976F-E79FF060661D}" srcOrd="0" destOrd="1" presId="urn:microsoft.com/office/officeart/2005/8/layout/vList2"/>
    <dgm:cxn modelId="{AA9EF944-4881-449C-B5F6-9ACEEAA0856A}" srcId="{D463B852-FB23-46C4-953D-37BF5A616C72}" destId="{D649208B-D5FF-4488-A744-422FDA252DE9}" srcOrd="1" destOrd="0" parTransId="{6A2167BB-EC5F-4916-ACE3-45F4E684F51D}" sibTransId="{D94C8702-5875-4E0B-93A8-013550F350C4}"/>
    <dgm:cxn modelId="{AC698668-A0F5-044B-B808-E71F890A3C46}" type="presOf" srcId="{E2D0A631-0373-474C-8E12-7DDB32B1E43F}" destId="{8899D144-5941-4444-976F-E79FF060661D}" srcOrd="0" destOrd="0" presId="urn:microsoft.com/office/officeart/2005/8/layout/vList2"/>
    <dgm:cxn modelId="{614F9049-C800-234F-8B6D-A40D44C7B5F0}" type="presOf" srcId="{1A0C697B-1E8C-4CC4-BF7B-715EFAA2E084}" destId="{1E194BB1-4906-F043-ABF1-A652FD41D346}" srcOrd="0" destOrd="0" presId="urn:microsoft.com/office/officeart/2005/8/layout/vList2"/>
    <dgm:cxn modelId="{A4CE377E-A8FB-4947-A2EE-288866D38BCE}" srcId="{3C1E8D8C-803F-414B-B1F5-18E2274395D4}" destId="{0F70DF3B-975F-45F7-9437-110AAC2FF152}" srcOrd="1" destOrd="0" parTransId="{17B1B1D2-67E4-4C44-AB4F-5E4E6F808977}" sibTransId="{54C9FEAD-DC71-4E95-8155-D08A69204B11}"/>
    <dgm:cxn modelId="{E35EDB94-AC46-5148-BEFA-5E32360611C3}" type="presOf" srcId="{D649208B-D5FF-4488-A744-422FDA252DE9}" destId="{518132EA-4070-C444-9825-9C5F2FF4D122}" srcOrd="0" destOrd="0" presId="urn:microsoft.com/office/officeart/2005/8/layout/vList2"/>
    <dgm:cxn modelId="{C77E97DE-637F-F446-992F-136EF551EFD9}" type="presOf" srcId="{3C1E8D8C-803F-414B-B1F5-18E2274395D4}" destId="{8AC31EFC-5F72-4F4F-9BC3-C425C075C1AD}" srcOrd="0" destOrd="0" presId="urn:microsoft.com/office/officeart/2005/8/layout/vList2"/>
    <dgm:cxn modelId="{CF90C8EA-169C-4E10-9D68-DFD2D368B77A}" srcId="{3C1E8D8C-803F-414B-B1F5-18E2274395D4}" destId="{E2D0A631-0373-474C-8E12-7DDB32B1E43F}" srcOrd="0" destOrd="0" parTransId="{593906C4-1A4E-4794-85C7-E41C5270F642}" sibTransId="{6928BFDF-255C-4F53-BA00-5709EDE429E2}"/>
    <dgm:cxn modelId="{D2B7A347-6133-904E-AD4C-54C6E7FC7B27}" type="presParOf" srcId="{46155E11-34B0-B548-A0AD-C15C1F801075}" destId="{8AC31EFC-5F72-4F4F-9BC3-C425C075C1AD}" srcOrd="0" destOrd="0" presId="urn:microsoft.com/office/officeart/2005/8/layout/vList2"/>
    <dgm:cxn modelId="{FE187430-5DCF-E54E-8879-3866E9DDCF11}" type="presParOf" srcId="{46155E11-34B0-B548-A0AD-C15C1F801075}" destId="{8899D144-5941-4444-976F-E79FF060661D}" srcOrd="1" destOrd="0" presId="urn:microsoft.com/office/officeart/2005/8/layout/vList2"/>
    <dgm:cxn modelId="{5961BEEA-DA76-DD40-9AAE-839B6863CD6F}" type="presParOf" srcId="{46155E11-34B0-B548-A0AD-C15C1F801075}" destId="{518132EA-4070-C444-9825-9C5F2FF4D122}" srcOrd="2" destOrd="0" presId="urn:microsoft.com/office/officeart/2005/8/layout/vList2"/>
    <dgm:cxn modelId="{678ED4AF-8955-854D-A387-27AEECE649BF}" type="presParOf" srcId="{46155E11-34B0-B548-A0AD-C15C1F801075}" destId="{D957A469-5156-DB46-82FC-B50CCAC66245}" srcOrd="3" destOrd="0" presId="urn:microsoft.com/office/officeart/2005/8/layout/vList2"/>
    <dgm:cxn modelId="{CBCAD4FC-007F-D64A-B316-FD5721ECCB3D}" type="presParOf" srcId="{46155E11-34B0-B548-A0AD-C15C1F801075}" destId="{1E194BB1-4906-F043-ABF1-A652FD41D34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F974F4-2AB4-40DD-96DA-52DFBC0DDF2B}"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8E8EC2AC-077D-4CFB-B3BB-9A18C1CBC62F}">
      <dgm:prSet custT="1"/>
      <dgm:spPr/>
      <dgm:t>
        <a:bodyPr tIns="36000" anchor="t" anchorCtr="0"/>
        <a:lstStyle/>
        <a:p>
          <a:pPr algn="l"/>
          <a:r>
            <a:rPr lang="fi-FI" sz="1100" b="1" dirty="0"/>
            <a:t>Työntekijöitä yrityksessä </a:t>
          </a:r>
          <a:br>
            <a:rPr lang="fi-FI" sz="1100" b="1" dirty="0"/>
          </a:br>
          <a:r>
            <a:rPr lang="fi-FI" sz="1100" b="1" dirty="0">
              <a:solidFill>
                <a:schemeClr val="tx1"/>
              </a:solidFill>
              <a:ea typeface="+mn-lt"/>
              <a:cs typeface="+mn-lt"/>
            </a:rPr>
            <a:t>≥</a:t>
          </a:r>
          <a:r>
            <a:rPr lang="fi-FI" sz="1100" b="1" dirty="0"/>
            <a:t> 20</a:t>
          </a:r>
        </a:p>
        <a:p>
          <a:pPr algn="l"/>
          <a:r>
            <a:rPr lang="fi-FI" sz="1100" b="1" dirty="0"/>
            <a:t>Vuoropuhelu ja muutosneuvottelut</a:t>
          </a:r>
        </a:p>
        <a:p>
          <a:pPr algn="l"/>
          <a:r>
            <a:rPr lang="fi-FI" sz="1100" b="1" dirty="0"/>
            <a:t>Henkilöstön edustajat</a:t>
          </a:r>
        </a:p>
        <a:p>
          <a:pPr algn="l"/>
          <a:r>
            <a:rPr lang="fi-FI" sz="1100" b="1" dirty="0"/>
            <a:t>   -     </a:t>
          </a:r>
          <a:r>
            <a:rPr lang="fi-FI" sz="1000" b="1" dirty="0"/>
            <a:t>luottamusmies</a:t>
          </a:r>
        </a:p>
        <a:p>
          <a:pPr algn="l"/>
          <a:r>
            <a:rPr lang="fi-FI" sz="1000" b="1" dirty="0"/>
            <a:t>   -     luottamusvaltuutettu</a:t>
          </a:r>
        </a:p>
        <a:p>
          <a:pPr algn="l"/>
          <a:r>
            <a:rPr lang="fi-FI" sz="1000" b="1" dirty="0"/>
            <a:t>   -    yhteistoimintaedustaja</a:t>
          </a:r>
          <a:endParaRPr lang="en-US" sz="1000" b="1" dirty="0"/>
        </a:p>
      </dgm:t>
    </dgm:pt>
    <dgm:pt modelId="{CAFCD7B8-D3A3-49D4-BE89-46B49B418497}" type="parTrans" cxnId="{1A4D8A15-0095-45D4-89F9-2BE399BF0B87}">
      <dgm:prSet/>
      <dgm:spPr/>
      <dgm:t>
        <a:bodyPr/>
        <a:lstStyle/>
        <a:p>
          <a:endParaRPr lang="en-US"/>
        </a:p>
      </dgm:t>
    </dgm:pt>
    <dgm:pt modelId="{6672F356-146B-4064-B267-A111619E8D90}" type="sibTrans" cxnId="{1A4D8A15-0095-45D4-89F9-2BE399BF0B87}">
      <dgm:prSet/>
      <dgm:spPr/>
      <dgm:t>
        <a:bodyPr/>
        <a:lstStyle/>
        <a:p>
          <a:endParaRPr lang="en-US"/>
        </a:p>
      </dgm:t>
    </dgm:pt>
    <dgm:pt modelId="{D548D43D-48B3-49A3-98AA-B00AFACDB63B}">
      <dgm:prSet/>
      <dgm:spPr/>
      <dgm:t>
        <a:bodyPr tIns="36000" anchor="t" anchorCtr="0"/>
        <a:lstStyle/>
        <a:p>
          <a:pPr algn="l"/>
          <a:r>
            <a:rPr lang="fi-FI" b="1" noProof="0" dirty="0"/>
            <a:t>Työntekijöitä konsernissa Suomessa </a:t>
          </a:r>
          <a:r>
            <a:rPr lang="fi-FI" b="1" dirty="0">
              <a:solidFill>
                <a:schemeClr val="tx1"/>
              </a:solidFill>
              <a:ea typeface="+mn-lt"/>
              <a:cs typeface="+mn-lt"/>
            </a:rPr>
            <a:t>≥</a:t>
          </a:r>
          <a:r>
            <a:rPr lang="fi-FI" b="1" noProof="0" dirty="0"/>
            <a:t> 500</a:t>
          </a:r>
        </a:p>
        <a:p>
          <a:pPr algn="l"/>
          <a:r>
            <a:rPr lang="fi-FI" b="1" noProof="0" dirty="0"/>
            <a:t>Työntekijöiden tiedottamista ja kuulemista konsernitasolla</a:t>
          </a:r>
        </a:p>
        <a:p>
          <a:pPr algn="l"/>
          <a:r>
            <a:rPr lang="fi-FI" b="1" noProof="0" dirty="0"/>
            <a:t>Vähintään 1 edustaja per yritys/itsenäinen toimintayksikkö (</a:t>
          </a:r>
          <a:r>
            <a:rPr lang="fi-FI" b="1" dirty="0">
              <a:solidFill>
                <a:schemeClr val="tx1"/>
              </a:solidFill>
              <a:ea typeface="+mn-lt"/>
              <a:cs typeface="+mn-lt"/>
            </a:rPr>
            <a:t>≥ 20)</a:t>
          </a:r>
          <a:endParaRPr lang="fi-FI" b="1" noProof="0" dirty="0"/>
        </a:p>
        <a:p>
          <a:pPr algn="l"/>
          <a:r>
            <a:rPr lang="fi-FI" b="1" noProof="0" dirty="0"/>
            <a:t>Ensisijaisesti sopimus</a:t>
          </a:r>
        </a:p>
        <a:p>
          <a:pPr algn="l"/>
          <a:r>
            <a:rPr lang="fi-FI" b="1" noProof="0" dirty="0"/>
            <a:t>Toissijaisesti lain säännökset</a:t>
          </a:r>
        </a:p>
      </dgm:t>
    </dgm:pt>
    <dgm:pt modelId="{237B058F-E016-4064-A107-39E9020B2CBC}" type="parTrans" cxnId="{ABDD29A9-4247-4064-8D0B-1B1264141573}">
      <dgm:prSet/>
      <dgm:spPr/>
      <dgm:t>
        <a:bodyPr/>
        <a:lstStyle/>
        <a:p>
          <a:endParaRPr lang="en-US"/>
        </a:p>
      </dgm:t>
    </dgm:pt>
    <dgm:pt modelId="{B1440301-A3D3-430A-8046-28F7594E7E6A}" type="sibTrans" cxnId="{ABDD29A9-4247-4064-8D0B-1B1264141573}">
      <dgm:prSet/>
      <dgm:spPr/>
      <dgm:t>
        <a:bodyPr/>
        <a:lstStyle/>
        <a:p>
          <a:endParaRPr lang="en-US"/>
        </a:p>
      </dgm:t>
    </dgm:pt>
    <dgm:pt modelId="{01B3B3D3-21C8-EB41-9423-DCCF0FF2CC06}">
      <dgm:prSet custT="1"/>
      <dgm:spPr/>
      <dgm:t>
        <a:bodyPr tIns="36000" anchor="t" anchorCtr="0"/>
        <a:lstStyle/>
        <a:p>
          <a:pPr algn="l"/>
          <a:r>
            <a:rPr lang="fi-FI" sz="900" b="1" dirty="0"/>
            <a:t>Työntekijöitä vähintään</a:t>
          </a:r>
          <a:br>
            <a:rPr lang="fi-FI" sz="900" b="1" dirty="0"/>
          </a:br>
          <a:r>
            <a:rPr lang="fi-FI" sz="900" b="1" dirty="0"/>
            <a:t> kahdessa EU maassa</a:t>
          </a:r>
        </a:p>
        <a:p>
          <a:pPr algn="l"/>
          <a:r>
            <a:rPr lang="fi-FI" sz="900" b="1" dirty="0"/>
            <a:t>-    kummassakin </a:t>
          </a:r>
          <a:r>
            <a:rPr lang="fi-FI" sz="900" b="1" dirty="0">
              <a:solidFill>
                <a:schemeClr val="tx1"/>
              </a:solidFill>
              <a:ea typeface="+mn-lt"/>
              <a:cs typeface="+mn-lt"/>
            </a:rPr>
            <a:t>≥</a:t>
          </a:r>
          <a:r>
            <a:rPr lang="fi-FI" sz="900" b="1" dirty="0"/>
            <a:t> 150</a:t>
          </a:r>
        </a:p>
        <a:p>
          <a:pPr algn="l"/>
          <a:r>
            <a:rPr lang="fi-FI" sz="900" b="1" dirty="0"/>
            <a:t>-    yhteensä </a:t>
          </a:r>
          <a:r>
            <a:rPr lang="fi-FI" sz="900" b="1" dirty="0">
              <a:solidFill>
                <a:schemeClr val="tx1"/>
              </a:solidFill>
              <a:ea typeface="+mn-lt"/>
              <a:cs typeface="+mn-lt"/>
            </a:rPr>
            <a:t>≥</a:t>
          </a:r>
          <a:r>
            <a:rPr lang="fi-FI" sz="900" b="1" dirty="0"/>
            <a:t> 1000</a:t>
          </a:r>
        </a:p>
        <a:p>
          <a:pPr algn="l"/>
          <a:r>
            <a:rPr lang="fi-FI" sz="1000" b="1" noProof="0" dirty="0"/>
            <a:t>Työntekijöiden tiedottamista ja kuulemista EU tasolla</a:t>
          </a:r>
        </a:p>
        <a:p>
          <a:pPr algn="l"/>
          <a:r>
            <a:rPr lang="fi-FI" sz="1000" b="1" noProof="0" dirty="0"/>
            <a:t>Vähintään 1 edustaja per EU maa, </a:t>
          </a:r>
          <a:r>
            <a:rPr lang="fi-FI" sz="1000" b="1" noProof="0"/>
            <a:t>jollei sovita toisin</a:t>
          </a:r>
          <a:endParaRPr lang="fi-FI" sz="1000" b="1" noProof="0" dirty="0"/>
        </a:p>
        <a:p>
          <a:pPr algn="l"/>
          <a:r>
            <a:rPr lang="fi-FI" sz="1000" b="1" noProof="0" dirty="0"/>
            <a:t>Ensisijaisesti sopimus</a:t>
          </a:r>
        </a:p>
        <a:p>
          <a:pPr algn="l"/>
          <a:r>
            <a:rPr lang="fi-FI" sz="1000" b="1" noProof="0" dirty="0"/>
            <a:t>Toissijaisesti lain säännökset</a:t>
          </a:r>
          <a:endParaRPr lang="en-US" sz="1000" b="1" dirty="0"/>
        </a:p>
      </dgm:t>
    </dgm:pt>
    <dgm:pt modelId="{9458340D-4D9D-4D48-B3A8-579EB643F9E8}" type="parTrans" cxnId="{26B04DAE-8F50-0747-8DCA-CFDC0A112AA7}">
      <dgm:prSet/>
      <dgm:spPr/>
      <dgm:t>
        <a:bodyPr/>
        <a:lstStyle/>
        <a:p>
          <a:endParaRPr lang="fi-FI"/>
        </a:p>
      </dgm:t>
    </dgm:pt>
    <dgm:pt modelId="{7341AAEF-5149-3145-945F-6834F8BD82C6}" type="sibTrans" cxnId="{26B04DAE-8F50-0747-8DCA-CFDC0A112AA7}">
      <dgm:prSet/>
      <dgm:spPr/>
      <dgm:t>
        <a:bodyPr/>
        <a:lstStyle/>
        <a:p>
          <a:endParaRPr lang="fi-FI"/>
        </a:p>
      </dgm:t>
    </dgm:pt>
    <dgm:pt modelId="{10912382-361E-4B83-A485-F2A905A27D1B}">
      <dgm:prSet/>
      <dgm:spPr/>
      <dgm:t>
        <a:bodyPr tIns="36000" anchor="t" anchorCtr="0"/>
        <a:lstStyle/>
        <a:p>
          <a:pPr algn="l"/>
          <a:r>
            <a:rPr lang="fi-FI" b="1" dirty="0"/>
            <a:t>Työntekijöitä Suomessa</a:t>
          </a:r>
          <a:br>
            <a:rPr lang="fi-FI" b="1" dirty="0"/>
          </a:br>
          <a:r>
            <a:rPr lang="fi-FI" b="1" dirty="0"/>
            <a:t> </a:t>
          </a:r>
          <a:r>
            <a:rPr lang="fi-FI" b="1" dirty="0">
              <a:solidFill>
                <a:schemeClr val="tx1"/>
              </a:solidFill>
              <a:ea typeface="+mn-lt"/>
              <a:cs typeface="+mn-lt"/>
            </a:rPr>
            <a:t>≥</a:t>
          </a:r>
          <a:r>
            <a:rPr lang="fi-FI" b="1" dirty="0"/>
            <a:t> 150</a:t>
          </a:r>
        </a:p>
        <a:p>
          <a:pPr algn="l"/>
          <a:r>
            <a:rPr lang="fi-FI" b="1" dirty="0"/>
            <a:t>Työntekijöiden edustaja yrityksen hallintoelimessä (johtoryhmä tai hallitus)</a:t>
          </a:r>
        </a:p>
        <a:p>
          <a:pPr algn="l"/>
          <a:r>
            <a:rPr lang="fi-FI" b="1" dirty="0"/>
            <a:t>1–4 edustajaa</a:t>
          </a:r>
        </a:p>
        <a:p>
          <a:pPr algn="l"/>
          <a:r>
            <a:rPr lang="fi-FI" b="1" dirty="0"/>
            <a:t>Ensisijaisesti sopimus</a:t>
          </a:r>
        </a:p>
        <a:p>
          <a:pPr algn="l"/>
          <a:r>
            <a:rPr lang="en-US" b="1" dirty="0" err="1"/>
            <a:t>Toissijaisesti</a:t>
          </a:r>
          <a:r>
            <a:rPr lang="en-US" b="1" dirty="0"/>
            <a:t> lain </a:t>
          </a:r>
          <a:r>
            <a:rPr lang="en-US" b="1" dirty="0" err="1"/>
            <a:t>säännökset</a:t>
          </a:r>
          <a:endParaRPr lang="en-US" b="1" dirty="0"/>
        </a:p>
      </dgm:t>
    </dgm:pt>
    <dgm:pt modelId="{63AE059F-01E9-42AD-99DD-B7106615FD14}" type="sibTrans" cxnId="{E99607C7-A6A3-4328-9A93-138445BBC046}">
      <dgm:prSet/>
      <dgm:spPr/>
      <dgm:t>
        <a:bodyPr/>
        <a:lstStyle/>
        <a:p>
          <a:endParaRPr lang="en-US"/>
        </a:p>
      </dgm:t>
    </dgm:pt>
    <dgm:pt modelId="{11777135-C83A-40F7-BEC8-EFE243E1A21A}" type="parTrans" cxnId="{E99607C7-A6A3-4328-9A93-138445BBC046}">
      <dgm:prSet/>
      <dgm:spPr/>
      <dgm:t>
        <a:bodyPr/>
        <a:lstStyle/>
        <a:p>
          <a:endParaRPr lang="en-US"/>
        </a:p>
      </dgm:t>
    </dgm:pt>
    <dgm:pt modelId="{90E83A4F-42AD-E94A-A0CF-3CAB17672D60}" type="pres">
      <dgm:prSet presAssocID="{FCF974F4-2AB4-40DD-96DA-52DFBC0DDF2B}" presName="hierChild1" presStyleCnt="0">
        <dgm:presLayoutVars>
          <dgm:chPref val="1"/>
          <dgm:dir/>
          <dgm:animOne val="branch"/>
          <dgm:animLvl val="lvl"/>
          <dgm:resizeHandles/>
        </dgm:presLayoutVars>
      </dgm:prSet>
      <dgm:spPr/>
    </dgm:pt>
    <dgm:pt modelId="{A0BD5BD4-6465-7C47-9A79-2AC294126114}" type="pres">
      <dgm:prSet presAssocID="{8E8EC2AC-077D-4CFB-B3BB-9A18C1CBC62F}" presName="hierRoot1" presStyleCnt="0"/>
      <dgm:spPr/>
    </dgm:pt>
    <dgm:pt modelId="{A4294E2A-83DF-9144-9854-83294274DE75}" type="pres">
      <dgm:prSet presAssocID="{8E8EC2AC-077D-4CFB-B3BB-9A18C1CBC62F}" presName="composite" presStyleCnt="0"/>
      <dgm:spPr/>
    </dgm:pt>
    <dgm:pt modelId="{2808F4A1-1A95-8847-906C-1C1A5EF7F26F}" type="pres">
      <dgm:prSet presAssocID="{8E8EC2AC-077D-4CFB-B3BB-9A18C1CBC62F}" presName="background" presStyleLbl="node0" presStyleIdx="0" presStyleCnt="4"/>
      <dgm:spPr/>
    </dgm:pt>
    <dgm:pt modelId="{B9A6CD53-60C5-9B49-90F7-971B6F55155C}" type="pres">
      <dgm:prSet presAssocID="{8E8EC2AC-077D-4CFB-B3BB-9A18C1CBC62F}" presName="text" presStyleLbl="fgAcc0" presStyleIdx="0" presStyleCnt="4" custScaleX="102608" custScaleY="205001">
        <dgm:presLayoutVars>
          <dgm:chPref val="3"/>
        </dgm:presLayoutVars>
      </dgm:prSet>
      <dgm:spPr/>
    </dgm:pt>
    <dgm:pt modelId="{5EB026D6-DB7D-0A47-8191-770A2A737B33}" type="pres">
      <dgm:prSet presAssocID="{8E8EC2AC-077D-4CFB-B3BB-9A18C1CBC62F}" presName="hierChild2" presStyleCnt="0"/>
      <dgm:spPr/>
    </dgm:pt>
    <dgm:pt modelId="{B8B6803E-ED44-634B-8F65-ABD4926DA0E7}" type="pres">
      <dgm:prSet presAssocID="{10912382-361E-4B83-A485-F2A905A27D1B}" presName="hierRoot1" presStyleCnt="0"/>
      <dgm:spPr/>
    </dgm:pt>
    <dgm:pt modelId="{DE429E93-E4A9-1B4E-9E63-A8AFB00D5F3F}" type="pres">
      <dgm:prSet presAssocID="{10912382-361E-4B83-A485-F2A905A27D1B}" presName="composite" presStyleCnt="0"/>
      <dgm:spPr/>
    </dgm:pt>
    <dgm:pt modelId="{4BF0F1D4-865E-F840-837F-70AC534AF53D}" type="pres">
      <dgm:prSet presAssocID="{10912382-361E-4B83-A485-F2A905A27D1B}" presName="background" presStyleLbl="node0" presStyleIdx="1" presStyleCnt="4"/>
      <dgm:spPr/>
    </dgm:pt>
    <dgm:pt modelId="{AFF32D67-BF5F-394C-AFC5-09172F32A17B}" type="pres">
      <dgm:prSet presAssocID="{10912382-361E-4B83-A485-F2A905A27D1B}" presName="text" presStyleLbl="fgAcc0" presStyleIdx="1" presStyleCnt="4" custScaleX="102608" custScaleY="205001">
        <dgm:presLayoutVars>
          <dgm:chPref val="3"/>
        </dgm:presLayoutVars>
      </dgm:prSet>
      <dgm:spPr/>
    </dgm:pt>
    <dgm:pt modelId="{EDA41B8B-9160-464A-8AAE-68B45786CF25}" type="pres">
      <dgm:prSet presAssocID="{10912382-361E-4B83-A485-F2A905A27D1B}" presName="hierChild2" presStyleCnt="0"/>
      <dgm:spPr/>
    </dgm:pt>
    <dgm:pt modelId="{F8F295F4-D41E-144C-840D-5E70B0BA2CC4}" type="pres">
      <dgm:prSet presAssocID="{D548D43D-48B3-49A3-98AA-B00AFACDB63B}" presName="hierRoot1" presStyleCnt="0"/>
      <dgm:spPr/>
    </dgm:pt>
    <dgm:pt modelId="{7B9177A0-50C9-3547-A9B2-00DEFD754D18}" type="pres">
      <dgm:prSet presAssocID="{D548D43D-48B3-49A3-98AA-B00AFACDB63B}" presName="composite" presStyleCnt="0"/>
      <dgm:spPr/>
    </dgm:pt>
    <dgm:pt modelId="{DA5981A6-46C9-564F-8326-184BE41AF634}" type="pres">
      <dgm:prSet presAssocID="{D548D43D-48B3-49A3-98AA-B00AFACDB63B}" presName="background" presStyleLbl="node0" presStyleIdx="2" presStyleCnt="4"/>
      <dgm:spPr/>
    </dgm:pt>
    <dgm:pt modelId="{50F2A423-272D-4A4F-9B19-1C9F4FC2757B}" type="pres">
      <dgm:prSet presAssocID="{D548D43D-48B3-49A3-98AA-B00AFACDB63B}" presName="text" presStyleLbl="fgAcc0" presStyleIdx="2" presStyleCnt="4" custScaleX="102608" custScaleY="205001">
        <dgm:presLayoutVars>
          <dgm:chPref val="3"/>
        </dgm:presLayoutVars>
      </dgm:prSet>
      <dgm:spPr/>
    </dgm:pt>
    <dgm:pt modelId="{6EB490AB-615E-9F4C-8BEB-67315857ED6B}" type="pres">
      <dgm:prSet presAssocID="{D548D43D-48B3-49A3-98AA-B00AFACDB63B}" presName="hierChild2" presStyleCnt="0"/>
      <dgm:spPr/>
    </dgm:pt>
    <dgm:pt modelId="{22E935A2-336E-5E44-8903-F08FDFFE81B7}" type="pres">
      <dgm:prSet presAssocID="{01B3B3D3-21C8-EB41-9423-DCCF0FF2CC06}" presName="hierRoot1" presStyleCnt="0"/>
      <dgm:spPr/>
    </dgm:pt>
    <dgm:pt modelId="{B403550C-929E-F540-9D49-2CB9A3A94F0E}" type="pres">
      <dgm:prSet presAssocID="{01B3B3D3-21C8-EB41-9423-DCCF0FF2CC06}" presName="composite" presStyleCnt="0"/>
      <dgm:spPr/>
    </dgm:pt>
    <dgm:pt modelId="{CD856178-88C3-1B4E-85FF-2F2882CBBB88}" type="pres">
      <dgm:prSet presAssocID="{01B3B3D3-21C8-EB41-9423-DCCF0FF2CC06}" presName="background" presStyleLbl="node0" presStyleIdx="3" presStyleCnt="4"/>
      <dgm:spPr/>
    </dgm:pt>
    <dgm:pt modelId="{1E2E3BB9-478E-9443-8170-60F387679C73}" type="pres">
      <dgm:prSet presAssocID="{01B3B3D3-21C8-EB41-9423-DCCF0FF2CC06}" presName="text" presStyleLbl="fgAcc0" presStyleIdx="3" presStyleCnt="4" custScaleX="102608" custScaleY="205001">
        <dgm:presLayoutVars>
          <dgm:chPref val="3"/>
        </dgm:presLayoutVars>
      </dgm:prSet>
      <dgm:spPr/>
    </dgm:pt>
    <dgm:pt modelId="{BFDE208E-4509-634A-976C-51D57B3D3223}" type="pres">
      <dgm:prSet presAssocID="{01B3B3D3-21C8-EB41-9423-DCCF0FF2CC06}" presName="hierChild2" presStyleCnt="0"/>
      <dgm:spPr/>
    </dgm:pt>
  </dgm:ptLst>
  <dgm:cxnLst>
    <dgm:cxn modelId="{F05D7B14-8B8A-B546-BF64-D3F8C500B0FB}" type="presOf" srcId="{01B3B3D3-21C8-EB41-9423-DCCF0FF2CC06}" destId="{1E2E3BB9-478E-9443-8170-60F387679C73}" srcOrd="0" destOrd="0" presId="urn:microsoft.com/office/officeart/2005/8/layout/hierarchy1"/>
    <dgm:cxn modelId="{1A4D8A15-0095-45D4-89F9-2BE399BF0B87}" srcId="{FCF974F4-2AB4-40DD-96DA-52DFBC0DDF2B}" destId="{8E8EC2AC-077D-4CFB-B3BB-9A18C1CBC62F}" srcOrd="0" destOrd="0" parTransId="{CAFCD7B8-D3A3-49D4-BE89-46B49B418497}" sibTransId="{6672F356-146B-4064-B267-A111619E8D90}"/>
    <dgm:cxn modelId="{FFC25C6E-881D-AE48-90BB-72D8C5BE0611}" type="presOf" srcId="{10912382-361E-4B83-A485-F2A905A27D1B}" destId="{AFF32D67-BF5F-394C-AFC5-09172F32A17B}" srcOrd="0" destOrd="0" presId="urn:microsoft.com/office/officeart/2005/8/layout/hierarchy1"/>
    <dgm:cxn modelId="{7C255A58-8B25-6D4F-B680-20CD666278A1}" type="presOf" srcId="{FCF974F4-2AB4-40DD-96DA-52DFBC0DDF2B}" destId="{90E83A4F-42AD-E94A-A0CF-3CAB17672D60}" srcOrd="0" destOrd="0" presId="urn:microsoft.com/office/officeart/2005/8/layout/hierarchy1"/>
    <dgm:cxn modelId="{4A237685-2E31-254D-9A0F-83DA761B5112}" type="presOf" srcId="{8E8EC2AC-077D-4CFB-B3BB-9A18C1CBC62F}" destId="{B9A6CD53-60C5-9B49-90F7-971B6F55155C}" srcOrd="0" destOrd="0" presId="urn:microsoft.com/office/officeart/2005/8/layout/hierarchy1"/>
    <dgm:cxn modelId="{ABDD29A9-4247-4064-8D0B-1B1264141573}" srcId="{FCF974F4-2AB4-40DD-96DA-52DFBC0DDF2B}" destId="{D548D43D-48B3-49A3-98AA-B00AFACDB63B}" srcOrd="2" destOrd="0" parTransId="{237B058F-E016-4064-A107-39E9020B2CBC}" sibTransId="{B1440301-A3D3-430A-8046-28F7594E7E6A}"/>
    <dgm:cxn modelId="{26B04DAE-8F50-0747-8DCA-CFDC0A112AA7}" srcId="{FCF974F4-2AB4-40DD-96DA-52DFBC0DDF2B}" destId="{01B3B3D3-21C8-EB41-9423-DCCF0FF2CC06}" srcOrd="3" destOrd="0" parTransId="{9458340D-4D9D-4D48-B3A8-579EB643F9E8}" sibTransId="{7341AAEF-5149-3145-945F-6834F8BD82C6}"/>
    <dgm:cxn modelId="{E99607C7-A6A3-4328-9A93-138445BBC046}" srcId="{FCF974F4-2AB4-40DD-96DA-52DFBC0DDF2B}" destId="{10912382-361E-4B83-A485-F2A905A27D1B}" srcOrd="1" destOrd="0" parTransId="{11777135-C83A-40F7-BEC8-EFE243E1A21A}" sibTransId="{63AE059F-01E9-42AD-99DD-B7106615FD14}"/>
    <dgm:cxn modelId="{653E99DC-1472-414C-B4A1-F5DE8D44D5DE}" type="presOf" srcId="{D548D43D-48B3-49A3-98AA-B00AFACDB63B}" destId="{50F2A423-272D-4A4F-9B19-1C9F4FC2757B}" srcOrd="0" destOrd="0" presId="urn:microsoft.com/office/officeart/2005/8/layout/hierarchy1"/>
    <dgm:cxn modelId="{4B8E470E-E97C-2940-B58F-901671C44DC4}" type="presParOf" srcId="{90E83A4F-42AD-E94A-A0CF-3CAB17672D60}" destId="{A0BD5BD4-6465-7C47-9A79-2AC294126114}" srcOrd="0" destOrd="0" presId="urn:microsoft.com/office/officeart/2005/8/layout/hierarchy1"/>
    <dgm:cxn modelId="{3D4F2E48-71DB-2344-A519-23DDD4A8D373}" type="presParOf" srcId="{A0BD5BD4-6465-7C47-9A79-2AC294126114}" destId="{A4294E2A-83DF-9144-9854-83294274DE75}" srcOrd="0" destOrd="0" presId="urn:microsoft.com/office/officeart/2005/8/layout/hierarchy1"/>
    <dgm:cxn modelId="{487087C7-9ED3-F043-9C6B-E6148681AD67}" type="presParOf" srcId="{A4294E2A-83DF-9144-9854-83294274DE75}" destId="{2808F4A1-1A95-8847-906C-1C1A5EF7F26F}" srcOrd="0" destOrd="0" presId="urn:microsoft.com/office/officeart/2005/8/layout/hierarchy1"/>
    <dgm:cxn modelId="{CB1AA6A3-1FDF-0B4D-8722-440C64EF5E07}" type="presParOf" srcId="{A4294E2A-83DF-9144-9854-83294274DE75}" destId="{B9A6CD53-60C5-9B49-90F7-971B6F55155C}" srcOrd="1" destOrd="0" presId="urn:microsoft.com/office/officeart/2005/8/layout/hierarchy1"/>
    <dgm:cxn modelId="{B803E8F1-DF45-9643-97B6-9AFAE310E9AC}" type="presParOf" srcId="{A0BD5BD4-6465-7C47-9A79-2AC294126114}" destId="{5EB026D6-DB7D-0A47-8191-770A2A737B33}" srcOrd="1" destOrd="0" presId="urn:microsoft.com/office/officeart/2005/8/layout/hierarchy1"/>
    <dgm:cxn modelId="{D650AACB-52E0-4B45-AAA6-315069BDCF7A}" type="presParOf" srcId="{90E83A4F-42AD-E94A-A0CF-3CAB17672D60}" destId="{B8B6803E-ED44-634B-8F65-ABD4926DA0E7}" srcOrd="1" destOrd="0" presId="urn:microsoft.com/office/officeart/2005/8/layout/hierarchy1"/>
    <dgm:cxn modelId="{0DA7ABF8-2809-E046-AE4E-CE5F288DC7C3}" type="presParOf" srcId="{B8B6803E-ED44-634B-8F65-ABD4926DA0E7}" destId="{DE429E93-E4A9-1B4E-9E63-A8AFB00D5F3F}" srcOrd="0" destOrd="0" presId="urn:microsoft.com/office/officeart/2005/8/layout/hierarchy1"/>
    <dgm:cxn modelId="{80F4B33E-FFFD-8046-BCA5-409998C68341}" type="presParOf" srcId="{DE429E93-E4A9-1B4E-9E63-A8AFB00D5F3F}" destId="{4BF0F1D4-865E-F840-837F-70AC534AF53D}" srcOrd="0" destOrd="0" presId="urn:microsoft.com/office/officeart/2005/8/layout/hierarchy1"/>
    <dgm:cxn modelId="{86C60B86-F354-C54D-AA1A-A5F51EB1C90B}" type="presParOf" srcId="{DE429E93-E4A9-1B4E-9E63-A8AFB00D5F3F}" destId="{AFF32D67-BF5F-394C-AFC5-09172F32A17B}" srcOrd="1" destOrd="0" presId="urn:microsoft.com/office/officeart/2005/8/layout/hierarchy1"/>
    <dgm:cxn modelId="{F5B73167-D3A2-AB4E-95BF-34E9D6BB1B44}" type="presParOf" srcId="{B8B6803E-ED44-634B-8F65-ABD4926DA0E7}" destId="{EDA41B8B-9160-464A-8AAE-68B45786CF25}" srcOrd="1" destOrd="0" presId="urn:microsoft.com/office/officeart/2005/8/layout/hierarchy1"/>
    <dgm:cxn modelId="{49455249-EEBE-1446-B2AF-4DE0D2E1A644}" type="presParOf" srcId="{90E83A4F-42AD-E94A-A0CF-3CAB17672D60}" destId="{F8F295F4-D41E-144C-840D-5E70B0BA2CC4}" srcOrd="2" destOrd="0" presId="urn:microsoft.com/office/officeart/2005/8/layout/hierarchy1"/>
    <dgm:cxn modelId="{A430AD4A-3671-8D4A-8DD2-6208022C74E2}" type="presParOf" srcId="{F8F295F4-D41E-144C-840D-5E70B0BA2CC4}" destId="{7B9177A0-50C9-3547-A9B2-00DEFD754D18}" srcOrd="0" destOrd="0" presId="urn:microsoft.com/office/officeart/2005/8/layout/hierarchy1"/>
    <dgm:cxn modelId="{C39C33C3-0794-A345-A31E-D43DE3718498}" type="presParOf" srcId="{7B9177A0-50C9-3547-A9B2-00DEFD754D18}" destId="{DA5981A6-46C9-564F-8326-184BE41AF634}" srcOrd="0" destOrd="0" presId="urn:microsoft.com/office/officeart/2005/8/layout/hierarchy1"/>
    <dgm:cxn modelId="{8722B3E1-FDDF-884C-BCFB-AE1ABCB0FDC4}" type="presParOf" srcId="{7B9177A0-50C9-3547-A9B2-00DEFD754D18}" destId="{50F2A423-272D-4A4F-9B19-1C9F4FC2757B}" srcOrd="1" destOrd="0" presId="urn:microsoft.com/office/officeart/2005/8/layout/hierarchy1"/>
    <dgm:cxn modelId="{249A1E16-FF4A-F349-897E-03FFFAD114A2}" type="presParOf" srcId="{F8F295F4-D41E-144C-840D-5E70B0BA2CC4}" destId="{6EB490AB-615E-9F4C-8BEB-67315857ED6B}" srcOrd="1" destOrd="0" presId="urn:microsoft.com/office/officeart/2005/8/layout/hierarchy1"/>
    <dgm:cxn modelId="{5198EBDF-DA7F-054C-8533-32B930D2A222}" type="presParOf" srcId="{90E83A4F-42AD-E94A-A0CF-3CAB17672D60}" destId="{22E935A2-336E-5E44-8903-F08FDFFE81B7}" srcOrd="3" destOrd="0" presId="urn:microsoft.com/office/officeart/2005/8/layout/hierarchy1"/>
    <dgm:cxn modelId="{A700F696-D29D-554D-B6B3-29640294FAA6}" type="presParOf" srcId="{22E935A2-336E-5E44-8903-F08FDFFE81B7}" destId="{B403550C-929E-F540-9D49-2CB9A3A94F0E}" srcOrd="0" destOrd="0" presId="urn:microsoft.com/office/officeart/2005/8/layout/hierarchy1"/>
    <dgm:cxn modelId="{CBEEB28F-75E2-6E43-88EE-4670BAB99148}" type="presParOf" srcId="{B403550C-929E-F540-9D49-2CB9A3A94F0E}" destId="{CD856178-88C3-1B4E-85FF-2F2882CBBB88}" srcOrd="0" destOrd="0" presId="urn:microsoft.com/office/officeart/2005/8/layout/hierarchy1"/>
    <dgm:cxn modelId="{F8399EC0-99E4-BB4F-9E83-959128B70FCE}" type="presParOf" srcId="{B403550C-929E-F540-9D49-2CB9A3A94F0E}" destId="{1E2E3BB9-478E-9443-8170-60F387679C73}" srcOrd="1" destOrd="0" presId="urn:microsoft.com/office/officeart/2005/8/layout/hierarchy1"/>
    <dgm:cxn modelId="{0955CB69-72A4-D14B-A179-A20CCC68C6AC}" type="presParOf" srcId="{22E935A2-336E-5E44-8903-F08FDFFE81B7}" destId="{BFDE208E-4509-634A-976C-51D57B3D322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0B094D-9C59-434F-8C3B-E00E03780DF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9CEEE2D-A8BA-4BBC-B3C4-B6A072A9D890}">
      <dgm:prSet/>
      <dgm:spPr/>
      <dgm:t>
        <a:bodyPr/>
        <a:lstStyle/>
        <a:p>
          <a:r>
            <a:rPr lang="fi-FI" dirty="0"/>
            <a:t>Yritysryhmän tai yrityksen/itsenäisen toimintayksikön kullakin henkilöstöryhmällä on oikeus valita keskuudestaan vähintään yksi (1) edustaja työntekijöiden neuvotteluryhmään</a:t>
          </a:r>
          <a:endParaRPr lang="en-US" dirty="0"/>
        </a:p>
      </dgm:t>
    </dgm:pt>
    <dgm:pt modelId="{855AD356-FF44-4935-B59E-9421ED6E8607}" type="parTrans" cxnId="{B309948D-6284-4F71-AF0F-077544996D9E}">
      <dgm:prSet/>
      <dgm:spPr/>
      <dgm:t>
        <a:bodyPr/>
        <a:lstStyle/>
        <a:p>
          <a:endParaRPr lang="en-US"/>
        </a:p>
      </dgm:t>
    </dgm:pt>
    <dgm:pt modelId="{907EFC4F-31A6-45C2-8005-5E1697F53147}" type="sibTrans" cxnId="{B309948D-6284-4F71-AF0F-077544996D9E}">
      <dgm:prSet/>
      <dgm:spPr/>
      <dgm:t>
        <a:bodyPr/>
        <a:lstStyle/>
        <a:p>
          <a:endParaRPr lang="en-US"/>
        </a:p>
      </dgm:t>
    </dgm:pt>
    <dgm:pt modelId="{145B00FC-9FBC-4A4C-AFB1-99440A6A58AF}">
      <dgm:prSet/>
      <dgm:spPr/>
      <dgm:t>
        <a:bodyPr/>
        <a:lstStyle/>
        <a:p>
          <a:r>
            <a:rPr lang="fi-FI" dirty="0"/>
            <a:t>Henkilöstöryhmät saavat ennen edustajien valintaa sopia keskenään, että työntekijöiden neuvotteluryhmään valitaan enintään kolme (3) lisäjäsentä</a:t>
          </a:r>
          <a:endParaRPr lang="en-US" dirty="0"/>
        </a:p>
      </dgm:t>
    </dgm:pt>
    <dgm:pt modelId="{E78A6D34-C9B0-4A91-9F2B-E04B44A32A6C}" type="parTrans" cxnId="{99810BA5-F208-4662-9633-5405ED984090}">
      <dgm:prSet/>
      <dgm:spPr/>
      <dgm:t>
        <a:bodyPr/>
        <a:lstStyle/>
        <a:p>
          <a:endParaRPr lang="en-US"/>
        </a:p>
      </dgm:t>
    </dgm:pt>
    <dgm:pt modelId="{4D1EE81B-E22B-4A0D-8482-C6A7983EE6FB}" type="sibTrans" cxnId="{99810BA5-F208-4662-9633-5405ED984090}">
      <dgm:prSet/>
      <dgm:spPr/>
      <dgm:t>
        <a:bodyPr/>
        <a:lstStyle/>
        <a:p>
          <a:endParaRPr lang="en-US"/>
        </a:p>
      </dgm:t>
    </dgm:pt>
    <dgm:pt modelId="{C5D749C0-3E82-44FB-A1FD-F3F40189B64C}">
      <dgm:prSet/>
      <dgm:spPr/>
      <dgm:t>
        <a:bodyPr/>
        <a:lstStyle/>
        <a:p>
          <a:r>
            <a:rPr lang="fi-FI"/>
            <a:t>Samalla on sovittava, mitkä henkilöstöryhmät ovat oikeutetut valitsemaan lisäjäseniä</a:t>
          </a:r>
          <a:endParaRPr lang="en-US"/>
        </a:p>
      </dgm:t>
    </dgm:pt>
    <dgm:pt modelId="{570428B2-7820-4A74-9224-A2137E7DE091}" type="parTrans" cxnId="{D9B8C505-12F0-42C5-8847-063D95B4307D}">
      <dgm:prSet/>
      <dgm:spPr/>
      <dgm:t>
        <a:bodyPr/>
        <a:lstStyle/>
        <a:p>
          <a:endParaRPr lang="en-US"/>
        </a:p>
      </dgm:t>
    </dgm:pt>
    <dgm:pt modelId="{31ACE1E3-2FBC-4B13-9EFE-3826E308CB11}" type="sibTrans" cxnId="{D9B8C505-12F0-42C5-8847-063D95B4307D}">
      <dgm:prSet/>
      <dgm:spPr/>
      <dgm:t>
        <a:bodyPr/>
        <a:lstStyle/>
        <a:p>
          <a:endParaRPr lang="en-US"/>
        </a:p>
      </dgm:t>
    </dgm:pt>
    <dgm:pt modelId="{C61CF44A-95BE-45CE-827A-3DB80E4F8A91}" type="pres">
      <dgm:prSet presAssocID="{7C0B094D-9C59-434F-8C3B-E00E03780DF8}" presName="root" presStyleCnt="0">
        <dgm:presLayoutVars>
          <dgm:dir/>
          <dgm:resizeHandles val="exact"/>
        </dgm:presLayoutVars>
      </dgm:prSet>
      <dgm:spPr/>
    </dgm:pt>
    <dgm:pt modelId="{3F56B5FF-30C0-4FB1-8E62-C0032CE7BC74}" type="pres">
      <dgm:prSet presAssocID="{59CEEE2D-A8BA-4BBC-B3C4-B6A072A9D890}" presName="compNode" presStyleCnt="0"/>
      <dgm:spPr/>
    </dgm:pt>
    <dgm:pt modelId="{8980C8BB-D493-459F-BDDD-6AB09D1C59CC}" type="pres">
      <dgm:prSet presAssocID="{59CEEE2D-A8BA-4BBC-B3C4-B6A072A9D890}" presName="bgRect" presStyleLbl="bgShp" presStyleIdx="0" presStyleCnt="3"/>
      <dgm:spPr/>
    </dgm:pt>
    <dgm:pt modelId="{75CD5AD0-7569-4642-B95D-D0E31BFB1EBB}" type="pres">
      <dgm:prSet presAssocID="{59CEEE2D-A8BA-4BBC-B3C4-B6A072A9D890}" presName="iconRect" presStyleLbl="node1" presStyleIdx="0" presStyleCnt="3"/>
      <dgm:spPr>
        <a:noFill/>
        <a:ln>
          <a:noFill/>
        </a:ln>
      </dgm:spPr>
    </dgm:pt>
    <dgm:pt modelId="{AEB48D44-84EE-42AC-AADF-693E5696BB27}" type="pres">
      <dgm:prSet presAssocID="{59CEEE2D-A8BA-4BBC-B3C4-B6A072A9D890}" presName="spaceRect" presStyleCnt="0"/>
      <dgm:spPr/>
    </dgm:pt>
    <dgm:pt modelId="{E1CC5905-1DBA-47F0-9E4D-F27053522C3C}" type="pres">
      <dgm:prSet presAssocID="{59CEEE2D-A8BA-4BBC-B3C4-B6A072A9D890}" presName="parTx" presStyleLbl="revTx" presStyleIdx="0" presStyleCnt="3">
        <dgm:presLayoutVars>
          <dgm:chMax val="0"/>
          <dgm:chPref val="0"/>
        </dgm:presLayoutVars>
      </dgm:prSet>
      <dgm:spPr/>
    </dgm:pt>
    <dgm:pt modelId="{E3CE7904-1948-41EC-A1F3-4D03D56C25B7}" type="pres">
      <dgm:prSet presAssocID="{907EFC4F-31A6-45C2-8005-5E1697F53147}" presName="sibTrans" presStyleCnt="0"/>
      <dgm:spPr/>
    </dgm:pt>
    <dgm:pt modelId="{8095189E-CA83-4D67-B409-81F442ECA7E6}" type="pres">
      <dgm:prSet presAssocID="{145B00FC-9FBC-4A4C-AFB1-99440A6A58AF}" presName="compNode" presStyleCnt="0"/>
      <dgm:spPr/>
    </dgm:pt>
    <dgm:pt modelId="{BD98117C-4259-483D-B77A-D7D219B617F4}" type="pres">
      <dgm:prSet presAssocID="{145B00FC-9FBC-4A4C-AFB1-99440A6A58AF}" presName="bgRect" presStyleLbl="bgShp" presStyleIdx="1" presStyleCnt="3"/>
      <dgm:spPr/>
    </dgm:pt>
    <dgm:pt modelId="{44B24AA9-0E48-42AB-8B73-25279B464C32}" type="pres">
      <dgm:prSet presAssocID="{145B00FC-9FBC-4A4C-AFB1-99440A6A58AF}" presName="iconRect" presStyleLbl="nod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esryhmä"/>
        </a:ext>
      </dgm:extLst>
    </dgm:pt>
    <dgm:pt modelId="{BB757689-1FD9-409D-9F63-FF10C336C215}" type="pres">
      <dgm:prSet presAssocID="{145B00FC-9FBC-4A4C-AFB1-99440A6A58AF}" presName="spaceRect" presStyleCnt="0"/>
      <dgm:spPr/>
    </dgm:pt>
    <dgm:pt modelId="{A7045F80-A925-44EE-B10B-4160E667D95C}" type="pres">
      <dgm:prSet presAssocID="{145B00FC-9FBC-4A4C-AFB1-99440A6A58AF}" presName="parTx" presStyleLbl="revTx" presStyleIdx="1" presStyleCnt="3">
        <dgm:presLayoutVars>
          <dgm:chMax val="0"/>
          <dgm:chPref val="0"/>
        </dgm:presLayoutVars>
      </dgm:prSet>
      <dgm:spPr/>
    </dgm:pt>
    <dgm:pt modelId="{201A6603-20AB-42F5-B20E-934ABAA8379B}" type="pres">
      <dgm:prSet presAssocID="{4D1EE81B-E22B-4A0D-8482-C6A7983EE6FB}" presName="sibTrans" presStyleCnt="0"/>
      <dgm:spPr/>
    </dgm:pt>
    <dgm:pt modelId="{C1EE6719-DE7B-4588-AAA6-187BDE40D1D6}" type="pres">
      <dgm:prSet presAssocID="{C5D749C0-3E82-44FB-A1FD-F3F40189B64C}" presName="compNode" presStyleCnt="0"/>
      <dgm:spPr/>
    </dgm:pt>
    <dgm:pt modelId="{20778781-50EB-446E-9DE3-8C2C706E9927}" type="pres">
      <dgm:prSet presAssocID="{C5D749C0-3E82-44FB-A1FD-F3F40189B64C}" presName="bgRect" presStyleLbl="bgShp" presStyleIdx="2" presStyleCnt="3"/>
      <dgm:spPr/>
    </dgm:pt>
    <dgm:pt modelId="{B0333429-517C-4A29-9EC9-E809CC50E5AE}" type="pres">
      <dgm:prSet presAssocID="{C5D749C0-3E82-44FB-A1FD-F3F40189B64C}"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umbs Up Sign"/>
        </a:ext>
      </dgm:extLst>
    </dgm:pt>
    <dgm:pt modelId="{3161AF63-7590-4F3E-84F3-53E7C04E8E19}" type="pres">
      <dgm:prSet presAssocID="{C5D749C0-3E82-44FB-A1FD-F3F40189B64C}" presName="spaceRect" presStyleCnt="0"/>
      <dgm:spPr/>
    </dgm:pt>
    <dgm:pt modelId="{7086ADA1-FD12-4B0D-9E11-BF498C8C55E5}" type="pres">
      <dgm:prSet presAssocID="{C5D749C0-3E82-44FB-A1FD-F3F40189B64C}" presName="parTx" presStyleLbl="revTx" presStyleIdx="2" presStyleCnt="3">
        <dgm:presLayoutVars>
          <dgm:chMax val="0"/>
          <dgm:chPref val="0"/>
        </dgm:presLayoutVars>
      </dgm:prSet>
      <dgm:spPr/>
    </dgm:pt>
  </dgm:ptLst>
  <dgm:cxnLst>
    <dgm:cxn modelId="{D9B8C505-12F0-42C5-8847-063D95B4307D}" srcId="{7C0B094D-9C59-434F-8C3B-E00E03780DF8}" destId="{C5D749C0-3E82-44FB-A1FD-F3F40189B64C}" srcOrd="2" destOrd="0" parTransId="{570428B2-7820-4A74-9224-A2137E7DE091}" sibTransId="{31ACE1E3-2FBC-4B13-9EFE-3826E308CB11}"/>
    <dgm:cxn modelId="{6C93D71F-08F3-4B1F-8E0F-BD15A042DF8B}" type="presOf" srcId="{7C0B094D-9C59-434F-8C3B-E00E03780DF8}" destId="{C61CF44A-95BE-45CE-827A-3DB80E4F8A91}" srcOrd="0" destOrd="0" presId="urn:microsoft.com/office/officeart/2018/2/layout/IconVerticalSolidList"/>
    <dgm:cxn modelId="{D5C34E21-9738-47B7-A886-7F27C25E5C78}" type="presOf" srcId="{59CEEE2D-A8BA-4BBC-B3C4-B6A072A9D890}" destId="{E1CC5905-1DBA-47F0-9E4D-F27053522C3C}" srcOrd="0" destOrd="0" presId="urn:microsoft.com/office/officeart/2018/2/layout/IconVerticalSolidList"/>
    <dgm:cxn modelId="{5AA9543E-AE9E-4DBF-9D5F-633FD6102C2A}" type="presOf" srcId="{145B00FC-9FBC-4A4C-AFB1-99440A6A58AF}" destId="{A7045F80-A925-44EE-B10B-4160E667D95C}" srcOrd="0" destOrd="0" presId="urn:microsoft.com/office/officeart/2018/2/layout/IconVerticalSolidList"/>
    <dgm:cxn modelId="{B309948D-6284-4F71-AF0F-077544996D9E}" srcId="{7C0B094D-9C59-434F-8C3B-E00E03780DF8}" destId="{59CEEE2D-A8BA-4BBC-B3C4-B6A072A9D890}" srcOrd="0" destOrd="0" parTransId="{855AD356-FF44-4935-B59E-9421ED6E8607}" sibTransId="{907EFC4F-31A6-45C2-8005-5E1697F53147}"/>
    <dgm:cxn modelId="{99810BA5-F208-4662-9633-5405ED984090}" srcId="{7C0B094D-9C59-434F-8C3B-E00E03780DF8}" destId="{145B00FC-9FBC-4A4C-AFB1-99440A6A58AF}" srcOrd="1" destOrd="0" parTransId="{E78A6D34-C9B0-4A91-9F2B-E04B44A32A6C}" sibTransId="{4D1EE81B-E22B-4A0D-8482-C6A7983EE6FB}"/>
    <dgm:cxn modelId="{5BFC09EE-F47A-448A-B4E1-880CA905944E}" type="presOf" srcId="{C5D749C0-3E82-44FB-A1FD-F3F40189B64C}" destId="{7086ADA1-FD12-4B0D-9E11-BF498C8C55E5}" srcOrd="0" destOrd="0" presId="urn:microsoft.com/office/officeart/2018/2/layout/IconVerticalSolidList"/>
    <dgm:cxn modelId="{A7BD0573-CF48-499C-99AB-5F7C9EC27505}" type="presParOf" srcId="{C61CF44A-95BE-45CE-827A-3DB80E4F8A91}" destId="{3F56B5FF-30C0-4FB1-8E62-C0032CE7BC74}" srcOrd="0" destOrd="0" presId="urn:microsoft.com/office/officeart/2018/2/layout/IconVerticalSolidList"/>
    <dgm:cxn modelId="{51FB4356-E2B5-4BAC-93EF-73261E98AAD7}" type="presParOf" srcId="{3F56B5FF-30C0-4FB1-8E62-C0032CE7BC74}" destId="{8980C8BB-D493-459F-BDDD-6AB09D1C59CC}" srcOrd="0" destOrd="0" presId="urn:microsoft.com/office/officeart/2018/2/layout/IconVerticalSolidList"/>
    <dgm:cxn modelId="{4C6DDD05-2607-4B42-BCC7-83A2F1575288}" type="presParOf" srcId="{3F56B5FF-30C0-4FB1-8E62-C0032CE7BC74}" destId="{75CD5AD0-7569-4642-B95D-D0E31BFB1EBB}" srcOrd="1" destOrd="0" presId="urn:microsoft.com/office/officeart/2018/2/layout/IconVerticalSolidList"/>
    <dgm:cxn modelId="{FA3A6D98-326C-4768-AACE-75ED25E8B61D}" type="presParOf" srcId="{3F56B5FF-30C0-4FB1-8E62-C0032CE7BC74}" destId="{AEB48D44-84EE-42AC-AADF-693E5696BB27}" srcOrd="2" destOrd="0" presId="urn:microsoft.com/office/officeart/2018/2/layout/IconVerticalSolidList"/>
    <dgm:cxn modelId="{8B2CE7A2-2C70-498F-A29B-9AE792B559C4}" type="presParOf" srcId="{3F56B5FF-30C0-4FB1-8E62-C0032CE7BC74}" destId="{E1CC5905-1DBA-47F0-9E4D-F27053522C3C}" srcOrd="3" destOrd="0" presId="urn:microsoft.com/office/officeart/2018/2/layout/IconVerticalSolidList"/>
    <dgm:cxn modelId="{CD4CE1D0-C248-4BB0-9B6F-FBE850BA8EF3}" type="presParOf" srcId="{C61CF44A-95BE-45CE-827A-3DB80E4F8A91}" destId="{E3CE7904-1948-41EC-A1F3-4D03D56C25B7}" srcOrd="1" destOrd="0" presId="urn:microsoft.com/office/officeart/2018/2/layout/IconVerticalSolidList"/>
    <dgm:cxn modelId="{CBC97821-05DE-43A7-83E7-7A9F7EBAC3ED}" type="presParOf" srcId="{C61CF44A-95BE-45CE-827A-3DB80E4F8A91}" destId="{8095189E-CA83-4D67-B409-81F442ECA7E6}" srcOrd="2" destOrd="0" presId="urn:microsoft.com/office/officeart/2018/2/layout/IconVerticalSolidList"/>
    <dgm:cxn modelId="{4DC35D65-41C9-445F-89DB-E8400107D74D}" type="presParOf" srcId="{8095189E-CA83-4D67-B409-81F442ECA7E6}" destId="{BD98117C-4259-483D-B77A-D7D219B617F4}" srcOrd="0" destOrd="0" presId="urn:microsoft.com/office/officeart/2018/2/layout/IconVerticalSolidList"/>
    <dgm:cxn modelId="{5CC85B9F-610E-4012-A7AD-BB916E2963D7}" type="presParOf" srcId="{8095189E-CA83-4D67-B409-81F442ECA7E6}" destId="{44B24AA9-0E48-42AB-8B73-25279B464C32}" srcOrd="1" destOrd="0" presId="urn:microsoft.com/office/officeart/2018/2/layout/IconVerticalSolidList"/>
    <dgm:cxn modelId="{D7540A9B-6768-403B-B982-55CB696DCA2E}" type="presParOf" srcId="{8095189E-CA83-4D67-B409-81F442ECA7E6}" destId="{BB757689-1FD9-409D-9F63-FF10C336C215}" srcOrd="2" destOrd="0" presId="urn:microsoft.com/office/officeart/2018/2/layout/IconVerticalSolidList"/>
    <dgm:cxn modelId="{E4DE67C5-2692-4CC2-A6D8-B656B7481690}" type="presParOf" srcId="{8095189E-CA83-4D67-B409-81F442ECA7E6}" destId="{A7045F80-A925-44EE-B10B-4160E667D95C}" srcOrd="3" destOrd="0" presId="urn:microsoft.com/office/officeart/2018/2/layout/IconVerticalSolidList"/>
    <dgm:cxn modelId="{A9B835FA-BFB3-473F-8942-E0E518159668}" type="presParOf" srcId="{C61CF44A-95BE-45CE-827A-3DB80E4F8A91}" destId="{201A6603-20AB-42F5-B20E-934ABAA8379B}" srcOrd="3" destOrd="0" presId="urn:microsoft.com/office/officeart/2018/2/layout/IconVerticalSolidList"/>
    <dgm:cxn modelId="{CFF7844E-3CD0-4322-8D0C-93DA95C63665}" type="presParOf" srcId="{C61CF44A-95BE-45CE-827A-3DB80E4F8A91}" destId="{C1EE6719-DE7B-4588-AAA6-187BDE40D1D6}" srcOrd="4" destOrd="0" presId="urn:microsoft.com/office/officeart/2018/2/layout/IconVerticalSolidList"/>
    <dgm:cxn modelId="{6969C6CE-C84D-4D0F-850C-A96B88152457}" type="presParOf" srcId="{C1EE6719-DE7B-4588-AAA6-187BDE40D1D6}" destId="{20778781-50EB-446E-9DE3-8C2C706E9927}" srcOrd="0" destOrd="0" presId="urn:microsoft.com/office/officeart/2018/2/layout/IconVerticalSolidList"/>
    <dgm:cxn modelId="{155842F6-96C5-43A3-92BB-7C3AD07D5E6C}" type="presParOf" srcId="{C1EE6719-DE7B-4588-AAA6-187BDE40D1D6}" destId="{B0333429-517C-4A29-9EC9-E809CC50E5AE}" srcOrd="1" destOrd="0" presId="urn:microsoft.com/office/officeart/2018/2/layout/IconVerticalSolidList"/>
    <dgm:cxn modelId="{35DC2F74-45BC-4F84-96DA-7E0B69E95D2D}" type="presParOf" srcId="{C1EE6719-DE7B-4588-AAA6-187BDE40D1D6}" destId="{3161AF63-7590-4F3E-84F3-53E7C04E8E19}" srcOrd="2" destOrd="0" presId="urn:microsoft.com/office/officeart/2018/2/layout/IconVerticalSolidList"/>
    <dgm:cxn modelId="{F12C7DD9-6960-4CA9-B7E8-05838C230396}" type="presParOf" srcId="{C1EE6719-DE7B-4588-AAA6-187BDE40D1D6}" destId="{7086ADA1-FD12-4B0D-9E11-BF498C8C55E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F974F4-2AB4-40DD-96DA-52DFBC0DDF2B}"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8E8EC2AC-077D-4CFB-B3BB-9A18C1CBC62F}">
      <dgm:prSet/>
      <dgm:spPr/>
      <dgm:t>
        <a:bodyPr/>
        <a:lstStyle/>
        <a:p>
          <a:r>
            <a:rPr lang="fi-FI" b="1" dirty="0"/>
            <a:t>Yritysryhmän kunkin suomalaisen yrityksen/itsenäisen toimintayksikön työntekijöillä on oikeus valita keskuudestaan yritysryhmän johdon ja työntekijöiden yhteistoimintaa varten vähintään yksi (1) edustaja.</a:t>
          </a:r>
          <a:endParaRPr lang="en-US" b="1" dirty="0"/>
        </a:p>
      </dgm:t>
    </dgm:pt>
    <dgm:pt modelId="{CAFCD7B8-D3A3-49D4-BE89-46B49B418497}" type="parTrans" cxnId="{1A4D8A15-0095-45D4-89F9-2BE399BF0B87}">
      <dgm:prSet/>
      <dgm:spPr/>
      <dgm:t>
        <a:bodyPr/>
        <a:lstStyle/>
        <a:p>
          <a:endParaRPr lang="en-US"/>
        </a:p>
      </dgm:t>
    </dgm:pt>
    <dgm:pt modelId="{6672F356-146B-4064-B267-A111619E8D90}" type="sibTrans" cxnId="{1A4D8A15-0095-45D4-89F9-2BE399BF0B87}">
      <dgm:prSet/>
      <dgm:spPr/>
      <dgm:t>
        <a:bodyPr/>
        <a:lstStyle/>
        <a:p>
          <a:endParaRPr lang="en-US"/>
        </a:p>
      </dgm:t>
    </dgm:pt>
    <dgm:pt modelId="{10912382-361E-4B83-A485-F2A905A27D1B}">
      <dgm:prSet/>
      <dgm:spPr/>
      <dgm:t>
        <a:bodyPr/>
        <a:lstStyle/>
        <a:p>
          <a:r>
            <a:rPr lang="fi-FI" b="1" dirty="0"/>
            <a:t>Työntekijöiden edustajat tulee valita niin, että yritysryhmän kaikilla henkilöstöryhmillä on ainakin yksi (1) edustaja.</a:t>
          </a:r>
          <a:endParaRPr lang="en-US" b="1" dirty="0"/>
        </a:p>
      </dgm:t>
    </dgm:pt>
    <dgm:pt modelId="{11777135-C83A-40F7-BEC8-EFE243E1A21A}" type="parTrans" cxnId="{E99607C7-A6A3-4328-9A93-138445BBC046}">
      <dgm:prSet/>
      <dgm:spPr/>
      <dgm:t>
        <a:bodyPr/>
        <a:lstStyle/>
        <a:p>
          <a:endParaRPr lang="en-US"/>
        </a:p>
      </dgm:t>
    </dgm:pt>
    <dgm:pt modelId="{63AE059F-01E9-42AD-99DD-B7106615FD14}" type="sibTrans" cxnId="{E99607C7-A6A3-4328-9A93-138445BBC046}">
      <dgm:prSet/>
      <dgm:spPr/>
      <dgm:t>
        <a:bodyPr/>
        <a:lstStyle/>
        <a:p>
          <a:endParaRPr lang="en-US"/>
        </a:p>
      </dgm:t>
    </dgm:pt>
    <dgm:pt modelId="{D548D43D-48B3-49A3-98AA-B00AFACDB63B}">
      <dgm:prSet/>
      <dgm:spPr/>
      <dgm:t>
        <a:bodyPr/>
        <a:lstStyle/>
        <a:p>
          <a:r>
            <a:rPr lang="fi-FI" b="1" dirty="0"/>
            <a:t>Valinnoissa syytä kiinnittää huomiota moninaisuuteen.</a:t>
          </a:r>
          <a:endParaRPr lang="en-US" b="1" dirty="0"/>
        </a:p>
      </dgm:t>
    </dgm:pt>
    <dgm:pt modelId="{237B058F-E016-4064-A107-39E9020B2CBC}" type="parTrans" cxnId="{ABDD29A9-4247-4064-8D0B-1B1264141573}">
      <dgm:prSet/>
      <dgm:spPr/>
      <dgm:t>
        <a:bodyPr/>
        <a:lstStyle/>
        <a:p>
          <a:endParaRPr lang="en-US"/>
        </a:p>
      </dgm:t>
    </dgm:pt>
    <dgm:pt modelId="{B1440301-A3D3-430A-8046-28F7594E7E6A}" type="sibTrans" cxnId="{ABDD29A9-4247-4064-8D0B-1B1264141573}">
      <dgm:prSet/>
      <dgm:spPr/>
      <dgm:t>
        <a:bodyPr/>
        <a:lstStyle/>
        <a:p>
          <a:endParaRPr lang="en-US"/>
        </a:p>
      </dgm:t>
    </dgm:pt>
    <dgm:pt modelId="{C5C41634-1E28-464E-BF72-080F33E06373}" type="pres">
      <dgm:prSet presAssocID="{FCF974F4-2AB4-40DD-96DA-52DFBC0DDF2B}" presName="hierChild1" presStyleCnt="0">
        <dgm:presLayoutVars>
          <dgm:chPref val="1"/>
          <dgm:dir/>
          <dgm:animOne val="branch"/>
          <dgm:animLvl val="lvl"/>
          <dgm:resizeHandles/>
        </dgm:presLayoutVars>
      </dgm:prSet>
      <dgm:spPr/>
    </dgm:pt>
    <dgm:pt modelId="{409174C9-7CC5-C446-BEB1-EEBC87881F7F}" type="pres">
      <dgm:prSet presAssocID="{8E8EC2AC-077D-4CFB-B3BB-9A18C1CBC62F}" presName="hierRoot1" presStyleCnt="0"/>
      <dgm:spPr/>
    </dgm:pt>
    <dgm:pt modelId="{01CD0843-2C41-0E4F-9E8B-6977A5C3C01F}" type="pres">
      <dgm:prSet presAssocID="{8E8EC2AC-077D-4CFB-B3BB-9A18C1CBC62F}" presName="composite" presStyleCnt="0"/>
      <dgm:spPr/>
    </dgm:pt>
    <dgm:pt modelId="{9D5E0009-AB01-BE43-B2BB-2F3773E1F231}" type="pres">
      <dgm:prSet presAssocID="{8E8EC2AC-077D-4CFB-B3BB-9A18C1CBC62F}" presName="background" presStyleLbl="node0" presStyleIdx="0" presStyleCnt="3"/>
      <dgm:spPr/>
    </dgm:pt>
    <dgm:pt modelId="{1544FBFF-865C-1243-9E4F-88BBFC12BF6E}" type="pres">
      <dgm:prSet presAssocID="{8E8EC2AC-077D-4CFB-B3BB-9A18C1CBC62F}" presName="text" presStyleLbl="fgAcc0" presStyleIdx="0" presStyleCnt="3">
        <dgm:presLayoutVars>
          <dgm:chPref val="3"/>
        </dgm:presLayoutVars>
      </dgm:prSet>
      <dgm:spPr/>
    </dgm:pt>
    <dgm:pt modelId="{37E9451B-1656-2B40-9ABB-D2DD8AA9AB3A}" type="pres">
      <dgm:prSet presAssocID="{8E8EC2AC-077D-4CFB-B3BB-9A18C1CBC62F}" presName="hierChild2" presStyleCnt="0"/>
      <dgm:spPr/>
    </dgm:pt>
    <dgm:pt modelId="{AEAE29F1-C3F0-734D-9734-3F97AF4B0994}" type="pres">
      <dgm:prSet presAssocID="{10912382-361E-4B83-A485-F2A905A27D1B}" presName="hierRoot1" presStyleCnt="0"/>
      <dgm:spPr/>
    </dgm:pt>
    <dgm:pt modelId="{BA456C6B-A0C5-3342-850E-4578BFF094AD}" type="pres">
      <dgm:prSet presAssocID="{10912382-361E-4B83-A485-F2A905A27D1B}" presName="composite" presStyleCnt="0"/>
      <dgm:spPr/>
    </dgm:pt>
    <dgm:pt modelId="{4908E44E-49F1-AA4E-828C-6C6F65E4F940}" type="pres">
      <dgm:prSet presAssocID="{10912382-361E-4B83-A485-F2A905A27D1B}" presName="background" presStyleLbl="node0" presStyleIdx="1" presStyleCnt="3"/>
      <dgm:spPr/>
    </dgm:pt>
    <dgm:pt modelId="{E75663C7-3064-E940-B788-006F67AE38BC}" type="pres">
      <dgm:prSet presAssocID="{10912382-361E-4B83-A485-F2A905A27D1B}" presName="text" presStyleLbl="fgAcc0" presStyleIdx="1" presStyleCnt="3">
        <dgm:presLayoutVars>
          <dgm:chPref val="3"/>
        </dgm:presLayoutVars>
      </dgm:prSet>
      <dgm:spPr/>
    </dgm:pt>
    <dgm:pt modelId="{7283E156-01FA-4740-8BB7-52D2BB27213C}" type="pres">
      <dgm:prSet presAssocID="{10912382-361E-4B83-A485-F2A905A27D1B}" presName="hierChild2" presStyleCnt="0"/>
      <dgm:spPr/>
    </dgm:pt>
    <dgm:pt modelId="{D7837308-756F-4B48-B540-FBDC74288D68}" type="pres">
      <dgm:prSet presAssocID="{D548D43D-48B3-49A3-98AA-B00AFACDB63B}" presName="hierRoot1" presStyleCnt="0"/>
      <dgm:spPr/>
    </dgm:pt>
    <dgm:pt modelId="{47ADED9B-CC3B-8946-92AF-6EF7AD9423C7}" type="pres">
      <dgm:prSet presAssocID="{D548D43D-48B3-49A3-98AA-B00AFACDB63B}" presName="composite" presStyleCnt="0"/>
      <dgm:spPr/>
    </dgm:pt>
    <dgm:pt modelId="{B8E946F3-C0CC-5D49-8537-8497A47C8E43}" type="pres">
      <dgm:prSet presAssocID="{D548D43D-48B3-49A3-98AA-B00AFACDB63B}" presName="background" presStyleLbl="node0" presStyleIdx="2" presStyleCnt="3"/>
      <dgm:spPr/>
    </dgm:pt>
    <dgm:pt modelId="{13269AAD-48B4-CC40-9A88-7E0171A4C137}" type="pres">
      <dgm:prSet presAssocID="{D548D43D-48B3-49A3-98AA-B00AFACDB63B}" presName="text" presStyleLbl="fgAcc0" presStyleIdx="2" presStyleCnt="3">
        <dgm:presLayoutVars>
          <dgm:chPref val="3"/>
        </dgm:presLayoutVars>
      </dgm:prSet>
      <dgm:spPr/>
    </dgm:pt>
    <dgm:pt modelId="{D43EFA09-7AF6-E549-A905-135E1D768A59}" type="pres">
      <dgm:prSet presAssocID="{D548D43D-48B3-49A3-98AA-B00AFACDB63B}" presName="hierChild2" presStyleCnt="0"/>
      <dgm:spPr/>
    </dgm:pt>
  </dgm:ptLst>
  <dgm:cxnLst>
    <dgm:cxn modelId="{1A4D8A15-0095-45D4-89F9-2BE399BF0B87}" srcId="{FCF974F4-2AB4-40DD-96DA-52DFBC0DDF2B}" destId="{8E8EC2AC-077D-4CFB-B3BB-9A18C1CBC62F}" srcOrd="0" destOrd="0" parTransId="{CAFCD7B8-D3A3-49D4-BE89-46B49B418497}" sibTransId="{6672F356-146B-4064-B267-A111619E8D90}"/>
    <dgm:cxn modelId="{54785F1F-BCB6-8C42-AABA-7A07545E5F2A}" type="presOf" srcId="{FCF974F4-2AB4-40DD-96DA-52DFBC0DDF2B}" destId="{C5C41634-1E28-464E-BF72-080F33E06373}" srcOrd="0" destOrd="0" presId="urn:microsoft.com/office/officeart/2005/8/layout/hierarchy1"/>
    <dgm:cxn modelId="{1B474435-7BC5-5E47-BA0D-6AFE6F4E665B}" type="presOf" srcId="{D548D43D-48B3-49A3-98AA-B00AFACDB63B}" destId="{13269AAD-48B4-CC40-9A88-7E0171A4C137}" srcOrd="0" destOrd="0" presId="urn:microsoft.com/office/officeart/2005/8/layout/hierarchy1"/>
    <dgm:cxn modelId="{BB0CD669-995F-1748-8BE4-84027577162C}" type="presOf" srcId="{10912382-361E-4B83-A485-F2A905A27D1B}" destId="{E75663C7-3064-E940-B788-006F67AE38BC}" srcOrd="0" destOrd="0" presId="urn:microsoft.com/office/officeart/2005/8/layout/hierarchy1"/>
    <dgm:cxn modelId="{ABDD29A9-4247-4064-8D0B-1B1264141573}" srcId="{FCF974F4-2AB4-40DD-96DA-52DFBC0DDF2B}" destId="{D548D43D-48B3-49A3-98AA-B00AFACDB63B}" srcOrd="2" destOrd="0" parTransId="{237B058F-E016-4064-A107-39E9020B2CBC}" sibTransId="{B1440301-A3D3-430A-8046-28F7594E7E6A}"/>
    <dgm:cxn modelId="{E99607C7-A6A3-4328-9A93-138445BBC046}" srcId="{FCF974F4-2AB4-40DD-96DA-52DFBC0DDF2B}" destId="{10912382-361E-4B83-A485-F2A905A27D1B}" srcOrd="1" destOrd="0" parTransId="{11777135-C83A-40F7-BEC8-EFE243E1A21A}" sibTransId="{63AE059F-01E9-42AD-99DD-B7106615FD14}"/>
    <dgm:cxn modelId="{589313E6-BA79-524C-BEDE-E7EEFE70E853}" type="presOf" srcId="{8E8EC2AC-077D-4CFB-B3BB-9A18C1CBC62F}" destId="{1544FBFF-865C-1243-9E4F-88BBFC12BF6E}" srcOrd="0" destOrd="0" presId="urn:microsoft.com/office/officeart/2005/8/layout/hierarchy1"/>
    <dgm:cxn modelId="{B0C32773-DB17-5149-BFA5-C9CBFA368DD6}" type="presParOf" srcId="{C5C41634-1E28-464E-BF72-080F33E06373}" destId="{409174C9-7CC5-C446-BEB1-EEBC87881F7F}" srcOrd="0" destOrd="0" presId="urn:microsoft.com/office/officeart/2005/8/layout/hierarchy1"/>
    <dgm:cxn modelId="{530BB620-174B-F548-ADAC-62801252CC34}" type="presParOf" srcId="{409174C9-7CC5-C446-BEB1-EEBC87881F7F}" destId="{01CD0843-2C41-0E4F-9E8B-6977A5C3C01F}" srcOrd="0" destOrd="0" presId="urn:microsoft.com/office/officeart/2005/8/layout/hierarchy1"/>
    <dgm:cxn modelId="{A6530DCE-84AC-CE42-AFCE-566EB14C8505}" type="presParOf" srcId="{01CD0843-2C41-0E4F-9E8B-6977A5C3C01F}" destId="{9D5E0009-AB01-BE43-B2BB-2F3773E1F231}" srcOrd="0" destOrd="0" presId="urn:microsoft.com/office/officeart/2005/8/layout/hierarchy1"/>
    <dgm:cxn modelId="{1EC86FB1-34FC-DC4F-BF7F-8C9025204650}" type="presParOf" srcId="{01CD0843-2C41-0E4F-9E8B-6977A5C3C01F}" destId="{1544FBFF-865C-1243-9E4F-88BBFC12BF6E}" srcOrd="1" destOrd="0" presId="urn:microsoft.com/office/officeart/2005/8/layout/hierarchy1"/>
    <dgm:cxn modelId="{8C58E294-0461-9541-8654-6B99B45223C7}" type="presParOf" srcId="{409174C9-7CC5-C446-BEB1-EEBC87881F7F}" destId="{37E9451B-1656-2B40-9ABB-D2DD8AA9AB3A}" srcOrd="1" destOrd="0" presId="urn:microsoft.com/office/officeart/2005/8/layout/hierarchy1"/>
    <dgm:cxn modelId="{53DBF4D0-CFC5-0948-9EF1-923EF384DDCF}" type="presParOf" srcId="{C5C41634-1E28-464E-BF72-080F33E06373}" destId="{AEAE29F1-C3F0-734D-9734-3F97AF4B0994}" srcOrd="1" destOrd="0" presId="urn:microsoft.com/office/officeart/2005/8/layout/hierarchy1"/>
    <dgm:cxn modelId="{EB365295-56AF-3741-BB82-F958077F3D31}" type="presParOf" srcId="{AEAE29F1-C3F0-734D-9734-3F97AF4B0994}" destId="{BA456C6B-A0C5-3342-850E-4578BFF094AD}" srcOrd="0" destOrd="0" presId="urn:microsoft.com/office/officeart/2005/8/layout/hierarchy1"/>
    <dgm:cxn modelId="{FBE1B091-A9E5-1743-93DF-291D2B8218D8}" type="presParOf" srcId="{BA456C6B-A0C5-3342-850E-4578BFF094AD}" destId="{4908E44E-49F1-AA4E-828C-6C6F65E4F940}" srcOrd="0" destOrd="0" presId="urn:microsoft.com/office/officeart/2005/8/layout/hierarchy1"/>
    <dgm:cxn modelId="{BF56F0BD-58A0-4A49-AD22-7517CE1801C0}" type="presParOf" srcId="{BA456C6B-A0C5-3342-850E-4578BFF094AD}" destId="{E75663C7-3064-E940-B788-006F67AE38BC}" srcOrd="1" destOrd="0" presId="urn:microsoft.com/office/officeart/2005/8/layout/hierarchy1"/>
    <dgm:cxn modelId="{A0D761E4-E840-1645-B2E3-923C3C3B6BB0}" type="presParOf" srcId="{AEAE29F1-C3F0-734D-9734-3F97AF4B0994}" destId="{7283E156-01FA-4740-8BB7-52D2BB27213C}" srcOrd="1" destOrd="0" presId="urn:microsoft.com/office/officeart/2005/8/layout/hierarchy1"/>
    <dgm:cxn modelId="{14F0E5CB-ADF3-F747-B249-90013D686455}" type="presParOf" srcId="{C5C41634-1E28-464E-BF72-080F33E06373}" destId="{D7837308-756F-4B48-B540-FBDC74288D68}" srcOrd="2" destOrd="0" presId="urn:microsoft.com/office/officeart/2005/8/layout/hierarchy1"/>
    <dgm:cxn modelId="{E4CE4EA3-6512-E644-B90E-F69223DAEFDF}" type="presParOf" srcId="{D7837308-756F-4B48-B540-FBDC74288D68}" destId="{47ADED9B-CC3B-8946-92AF-6EF7AD9423C7}" srcOrd="0" destOrd="0" presId="urn:microsoft.com/office/officeart/2005/8/layout/hierarchy1"/>
    <dgm:cxn modelId="{65BD05CB-51C0-F747-A4F0-74F4FFA2923F}" type="presParOf" srcId="{47ADED9B-CC3B-8946-92AF-6EF7AD9423C7}" destId="{B8E946F3-C0CC-5D49-8537-8497A47C8E43}" srcOrd="0" destOrd="0" presId="urn:microsoft.com/office/officeart/2005/8/layout/hierarchy1"/>
    <dgm:cxn modelId="{F9BE7793-A541-2843-9FBF-AE94B0873D42}" type="presParOf" srcId="{47ADED9B-CC3B-8946-92AF-6EF7AD9423C7}" destId="{13269AAD-48B4-CC40-9A88-7E0171A4C137}" srcOrd="1" destOrd="0" presId="urn:microsoft.com/office/officeart/2005/8/layout/hierarchy1"/>
    <dgm:cxn modelId="{E838CB5E-E32F-D146-AAEC-2254A47358C9}" type="presParOf" srcId="{D7837308-756F-4B48-B540-FBDC74288D68}" destId="{D43EFA09-7AF6-E549-A905-135E1D768A5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31EFC-5F72-4F4F-9BC3-C425C075C1AD}">
      <dsp:nvSpPr>
        <dsp:cNvPr id="0" name=""/>
        <dsp:cNvSpPr/>
      </dsp:nvSpPr>
      <dsp:spPr>
        <a:xfrm>
          <a:off x="0" y="177843"/>
          <a:ext cx="4536000" cy="67532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fi-FI" sz="1700" b="0" i="0" kern="1200">
              <a:latin typeface="Calibri"/>
            </a:rPr>
            <a:t>Konserniyhteistoiminta </a:t>
          </a:r>
          <a:r>
            <a:rPr lang="fi-FI" sz="1700" b="0" i="0" kern="1200"/>
            <a:t>on yhteistoimintaa, jossa</a:t>
          </a:r>
          <a:r>
            <a:rPr lang="fi-FI" sz="1700" b="0" i="0" kern="1200">
              <a:latin typeface="Calibri"/>
            </a:rPr>
            <a:t> </a:t>
          </a:r>
          <a:endParaRPr lang="en-US" sz="1700" kern="1200" dirty="0"/>
        </a:p>
      </dsp:txBody>
      <dsp:txXfrm>
        <a:off x="32967" y="210810"/>
        <a:ext cx="4470066" cy="609393"/>
      </dsp:txXfrm>
    </dsp:sp>
    <dsp:sp modelId="{8899D144-5941-4444-976F-E79FF060661D}">
      <dsp:nvSpPr>
        <dsp:cNvPr id="0" name=""/>
        <dsp:cNvSpPr/>
      </dsp:nvSpPr>
      <dsp:spPr>
        <a:xfrm>
          <a:off x="0" y="853171"/>
          <a:ext cx="4536000" cy="80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1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fi-FI" sz="1300" b="0" i="0" kern="1200"/>
            <a:t>työnantaja tiedottaa henkilöstölle suomalaisen yritysryhmän toiminnasta</a:t>
          </a:r>
          <a:endParaRPr lang="en-US" sz="1300" kern="1200"/>
        </a:p>
        <a:p>
          <a:pPr marL="114300" lvl="1" indent="-114300" algn="l" defTabSz="577850">
            <a:lnSpc>
              <a:spcPct val="90000"/>
            </a:lnSpc>
            <a:spcBef>
              <a:spcPct val="0"/>
            </a:spcBef>
            <a:spcAft>
              <a:spcPct val="20000"/>
            </a:spcAft>
            <a:buChar char="•"/>
          </a:pPr>
          <a:r>
            <a:rPr lang="fi-FI" sz="1300" b="0" i="0" kern="1200"/>
            <a:t>kuulee henkilöstöä, kun yritysryhmässä tehdään työntekijöiden asemaan ja työllisyyteen vaikuttavia ratkaisuja.</a:t>
          </a:r>
          <a:endParaRPr lang="en-US" sz="1300" kern="1200"/>
        </a:p>
      </dsp:txBody>
      <dsp:txXfrm>
        <a:off x="0" y="853171"/>
        <a:ext cx="4536000" cy="809370"/>
      </dsp:txXfrm>
    </dsp:sp>
    <dsp:sp modelId="{518132EA-4070-C444-9825-9C5F2FF4D122}">
      <dsp:nvSpPr>
        <dsp:cNvPr id="0" name=""/>
        <dsp:cNvSpPr/>
      </dsp:nvSpPr>
      <dsp:spPr>
        <a:xfrm>
          <a:off x="0" y="1662541"/>
          <a:ext cx="4536000" cy="67532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i-FI" sz="1700" kern="1200"/>
            <a:t>Henkilöstön edustajien ja johdon vuoropuhelua konsernitasolla</a:t>
          </a:r>
          <a:endParaRPr lang="en-US" sz="1700" kern="1200"/>
        </a:p>
      </dsp:txBody>
      <dsp:txXfrm>
        <a:off x="32967" y="1695508"/>
        <a:ext cx="4470066" cy="609393"/>
      </dsp:txXfrm>
    </dsp:sp>
    <dsp:sp modelId="{1E194BB1-4906-F043-ABF1-A652FD41D346}">
      <dsp:nvSpPr>
        <dsp:cNvPr id="0" name=""/>
        <dsp:cNvSpPr/>
      </dsp:nvSpPr>
      <dsp:spPr>
        <a:xfrm>
          <a:off x="0" y="2386828"/>
          <a:ext cx="4536000" cy="67532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i-FI" sz="1700" kern="1200"/>
            <a:t>Henkilöstöä edustavat valitut edustajat</a:t>
          </a:r>
          <a:endParaRPr lang="en-US" sz="1700" kern="1200"/>
        </a:p>
      </dsp:txBody>
      <dsp:txXfrm>
        <a:off x="32967" y="2419795"/>
        <a:ext cx="4470066" cy="609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8F4A1-1A95-8847-906C-1C1A5EF7F26F}">
      <dsp:nvSpPr>
        <dsp:cNvPr id="0" name=""/>
        <dsp:cNvSpPr/>
      </dsp:nvSpPr>
      <dsp:spPr>
        <a:xfrm>
          <a:off x="898" y="273910"/>
          <a:ext cx="1726255" cy="2190047"/>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9A6CD53-60C5-9B49-90F7-971B6F55155C}">
      <dsp:nvSpPr>
        <dsp:cNvPr id="0" name=""/>
        <dsp:cNvSpPr/>
      </dsp:nvSpPr>
      <dsp:spPr>
        <a:xfrm>
          <a:off x="187829" y="451495"/>
          <a:ext cx="1726255" cy="219004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36000" rIns="41910" bIns="41910" numCol="1" spcCol="1270" anchor="t" anchorCtr="0">
          <a:noAutofit/>
        </a:bodyPr>
        <a:lstStyle/>
        <a:p>
          <a:pPr marL="0" lvl="0" indent="0" algn="l" defTabSz="488950">
            <a:lnSpc>
              <a:spcPct val="90000"/>
            </a:lnSpc>
            <a:spcBef>
              <a:spcPct val="0"/>
            </a:spcBef>
            <a:spcAft>
              <a:spcPct val="35000"/>
            </a:spcAft>
            <a:buNone/>
          </a:pPr>
          <a:r>
            <a:rPr lang="fi-FI" sz="1100" b="1" kern="1200" dirty="0"/>
            <a:t>Työntekijöitä yrityksessä </a:t>
          </a:r>
          <a:br>
            <a:rPr lang="fi-FI" sz="1100" b="1" kern="1200" dirty="0"/>
          </a:br>
          <a:r>
            <a:rPr lang="fi-FI" sz="1100" b="1" kern="1200" dirty="0">
              <a:solidFill>
                <a:schemeClr val="tx1"/>
              </a:solidFill>
              <a:ea typeface="+mn-lt"/>
              <a:cs typeface="+mn-lt"/>
            </a:rPr>
            <a:t>≥</a:t>
          </a:r>
          <a:r>
            <a:rPr lang="fi-FI" sz="1100" b="1" kern="1200" dirty="0"/>
            <a:t> 20</a:t>
          </a:r>
        </a:p>
        <a:p>
          <a:pPr marL="0" lvl="0" indent="0" algn="l" defTabSz="488950">
            <a:lnSpc>
              <a:spcPct val="90000"/>
            </a:lnSpc>
            <a:spcBef>
              <a:spcPct val="0"/>
            </a:spcBef>
            <a:spcAft>
              <a:spcPct val="35000"/>
            </a:spcAft>
            <a:buNone/>
          </a:pPr>
          <a:r>
            <a:rPr lang="fi-FI" sz="1100" b="1" kern="1200" dirty="0"/>
            <a:t>Vuoropuhelu ja muutosneuvottelut</a:t>
          </a:r>
        </a:p>
        <a:p>
          <a:pPr marL="0" lvl="0" indent="0" algn="l" defTabSz="488950">
            <a:lnSpc>
              <a:spcPct val="90000"/>
            </a:lnSpc>
            <a:spcBef>
              <a:spcPct val="0"/>
            </a:spcBef>
            <a:spcAft>
              <a:spcPct val="35000"/>
            </a:spcAft>
            <a:buNone/>
          </a:pPr>
          <a:r>
            <a:rPr lang="fi-FI" sz="1100" b="1" kern="1200" dirty="0"/>
            <a:t>Henkilöstön edustajat</a:t>
          </a:r>
        </a:p>
        <a:p>
          <a:pPr marL="0" lvl="0" indent="0" algn="l" defTabSz="488950">
            <a:lnSpc>
              <a:spcPct val="90000"/>
            </a:lnSpc>
            <a:spcBef>
              <a:spcPct val="0"/>
            </a:spcBef>
            <a:spcAft>
              <a:spcPct val="35000"/>
            </a:spcAft>
            <a:buNone/>
          </a:pPr>
          <a:r>
            <a:rPr lang="fi-FI" sz="1100" b="1" kern="1200" dirty="0"/>
            <a:t>   -     </a:t>
          </a:r>
          <a:r>
            <a:rPr lang="fi-FI" sz="1000" b="1" kern="1200" dirty="0"/>
            <a:t>luottamusmies</a:t>
          </a:r>
        </a:p>
        <a:p>
          <a:pPr marL="0" lvl="0" indent="0" algn="l" defTabSz="488950">
            <a:lnSpc>
              <a:spcPct val="90000"/>
            </a:lnSpc>
            <a:spcBef>
              <a:spcPct val="0"/>
            </a:spcBef>
            <a:spcAft>
              <a:spcPct val="35000"/>
            </a:spcAft>
            <a:buNone/>
          </a:pPr>
          <a:r>
            <a:rPr lang="fi-FI" sz="1000" b="1" kern="1200" dirty="0"/>
            <a:t>   -     luottamusvaltuutettu</a:t>
          </a:r>
        </a:p>
        <a:p>
          <a:pPr marL="0" lvl="0" indent="0" algn="l" defTabSz="488950">
            <a:lnSpc>
              <a:spcPct val="90000"/>
            </a:lnSpc>
            <a:spcBef>
              <a:spcPct val="0"/>
            </a:spcBef>
            <a:spcAft>
              <a:spcPct val="35000"/>
            </a:spcAft>
            <a:buNone/>
          </a:pPr>
          <a:r>
            <a:rPr lang="fi-FI" sz="1000" b="1" kern="1200" dirty="0"/>
            <a:t>   -    yhteistoimintaedustaja</a:t>
          </a:r>
          <a:endParaRPr lang="en-US" sz="1000" b="1" kern="1200" dirty="0"/>
        </a:p>
      </dsp:txBody>
      <dsp:txXfrm>
        <a:off x="238389" y="502055"/>
        <a:ext cx="1625135" cy="2088927"/>
      </dsp:txXfrm>
    </dsp:sp>
    <dsp:sp modelId="{4BF0F1D4-865E-F840-837F-70AC534AF53D}">
      <dsp:nvSpPr>
        <dsp:cNvPr id="0" name=""/>
        <dsp:cNvSpPr/>
      </dsp:nvSpPr>
      <dsp:spPr>
        <a:xfrm>
          <a:off x="2101015" y="273910"/>
          <a:ext cx="1726255" cy="2190047"/>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FF32D67-BF5F-394C-AFC5-09172F32A17B}">
      <dsp:nvSpPr>
        <dsp:cNvPr id="0" name=""/>
        <dsp:cNvSpPr/>
      </dsp:nvSpPr>
      <dsp:spPr>
        <a:xfrm>
          <a:off x="2287946" y="451495"/>
          <a:ext cx="1726255" cy="219004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6000" rIns="38100" bIns="38100" numCol="1" spcCol="1270" anchor="t" anchorCtr="0">
          <a:noAutofit/>
        </a:bodyPr>
        <a:lstStyle/>
        <a:p>
          <a:pPr marL="0" lvl="0" indent="0" algn="l" defTabSz="444500">
            <a:lnSpc>
              <a:spcPct val="90000"/>
            </a:lnSpc>
            <a:spcBef>
              <a:spcPct val="0"/>
            </a:spcBef>
            <a:spcAft>
              <a:spcPct val="35000"/>
            </a:spcAft>
            <a:buNone/>
          </a:pPr>
          <a:r>
            <a:rPr lang="fi-FI" sz="1000" b="1" kern="1200" dirty="0"/>
            <a:t>Työntekijöitä Suomessa</a:t>
          </a:r>
          <a:br>
            <a:rPr lang="fi-FI" sz="1000" b="1" kern="1200" dirty="0"/>
          </a:br>
          <a:r>
            <a:rPr lang="fi-FI" sz="1000" b="1" kern="1200" dirty="0"/>
            <a:t> </a:t>
          </a:r>
          <a:r>
            <a:rPr lang="fi-FI" sz="1000" b="1" kern="1200" dirty="0">
              <a:solidFill>
                <a:schemeClr val="tx1"/>
              </a:solidFill>
              <a:ea typeface="+mn-lt"/>
              <a:cs typeface="+mn-lt"/>
            </a:rPr>
            <a:t>≥</a:t>
          </a:r>
          <a:r>
            <a:rPr lang="fi-FI" sz="1000" b="1" kern="1200" dirty="0"/>
            <a:t> 150</a:t>
          </a:r>
        </a:p>
        <a:p>
          <a:pPr marL="0" lvl="0" indent="0" algn="l" defTabSz="444500">
            <a:lnSpc>
              <a:spcPct val="90000"/>
            </a:lnSpc>
            <a:spcBef>
              <a:spcPct val="0"/>
            </a:spcBef>
            <a:spcAft>
              <a:spcPct val="35000"/>
            </a:spcAft>
            <a:buNone/>
          </a:pPr>
          <a:r>
            <a:rPr lang="fi-FI" sz="1000" b="1" kern="1200" dirty="0"/>
            <a:t>Työntekijöiden edustaja yrityksen hallintoelimessä (johtoryhmä tai hallitus)</a:t>
          </a:r>
        </a:p>
        <a:p>
          <a:pPr marL="0" lvl="0" indent="0" algn="l" defTabSz="444500">
            <a:lnSpc>
              <a:spcPct val="90000"/>
            </a:lnSpc>
            <a:spcBef>
              <a:spcPct val="0"/>
            </a:spcBef>
            <a:spcAft>
              <a:spcPct val="35000"/>
            </a:spcAft>
            <a:buNone/>
          </a:pPr>
          <a:r>
            <a:rPr lang="fi-FI" sz="1000" b="1" kern="1200" dirty="0"/>
            <a:t>1–4 edustajaa</a:t>
          </a:r>
        </a:p>
        <a:p>
          <a:pPr marL="0" lvl="0" indent="0" algn="l" defTabSz="444500">
            <a:lnSpc>
              <a:spcPct val="90000"/>
            </a:lnSpc>
            <a:spcBef>
              <a:spcPct val="0"/>
            </a:spcBef>
            <a:spcAft>
              <a:spcPct val="35000"/>
            </a:spcAft>
            <a:buNone/>
          </a:pPr>
          <a:r>
            <a:rPr lang="fi-FI" sz="1000" b="1" kern="1200" dirty="0"/>
            <a:t>Ensisijaisesti sopimus</a:t>
          </a:r>
        </a:p>
        <a:p>
          <a:pPr marL="0" lvl="0" indent="0" algn="l" defTabSz="444500">
            <a:lnSpc>
              <a:spcPct val="90000"/>
            </a:lnSpc>
            <a:spcBef>
              <a:spcPct val="0"/>
            </a:spcBef>
            <a:spcAft>
              <a:spcPct val="35000"/>
            </a:spcAft>
            <a:buNone/>
          </a:pPr>
          <a:r>
            <a:rPr lang="en-US" sz="1000" b="1" kern="1200" dirty="0" err="1"/>
            <a:t>Toissijaisesti</a:t>
          </a:r>
          <a:r>
            <a:rPr lang="en-US" sz="1000" b="1" kern="1200" dirty="0"/>
            <a:t> lain </a:t>
          </a:r>
          <a:r>
            <a:rPr lang="en-US" sz="1000" b="1" kern="1200" dirty="0" err="1"/>
            <a:t>säännökset</a:t>
          </a:r>
          <a:endParaRPr lang="en-US" sz="1000" b="1" kern="1200" dirty="0"/>
        </a:p>
      </dsp:txBody>
      <dsp:txXfrm>
        <a:off x="2338506" y="502055"/>
        <a:ext cx="1625135" cy="2088927"/>
      </dsp:txXfrm>
    </dsp:sp>
    <dsp:sp modelId="{DA5981A6-46C9-564F-8326-184BE41AF634}">
      <dsp:nvSpPr>
        <dsp:cNvPr id="0" name=""/>
        <dsp:cNvSpPr/>
      </dsp:nvSpPr>
      <dsp:spPr>
        <a:xfrm>
          <a:off x="4201132" y="273910"/>
          <a:ext cx="1726255" cy="2190047"/>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0F2A423-272D-4A4F-9B19-1C9F4FC2757B}">
      <dsp:nvSpPr>
        <dsp:cNvPr id="0" name=""/>
        <dsp:cNvSpPr/>
      </dsp:nvSpPr>
      <dsp:spPr>
        <a:xfrm>
          <a:off x="4388063" y="451495"/>
          <a:ext cx="1726255" cy="219004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6000" rIns="38100" bIns="38100" numCol="1" spcCol="1270" anchor="t" anchorCtr="0">
          <a:noAutofit/>
        </a:bodyPr>
        <a:lstStyle/>
        <a:p>
          <a:pPr marL="0" lvl="0" indent="0" algn="l" defTabSz="444500">
            <a:lnSpc>
              <a:spcPct val="90000"/>
            </a:lnSpc>
            <a:spcBef>
              <a:spcPct val="0"/>
            </a:spcBef>
            <a:spcAft>
              <a:spcPct val="35000"/>
            </a:spcAft>
            <a:buNone/>
          </a:pPr>
          <a:r>
            <a:rPr lang="fi-FI" sz="1000" b="1" kern="1200" noProof="0" dirty="0"/>
            <a:t>Työntekijöitä konsernissa Suomessa </a:t>
          </a:r>
          <a:r>
            <a:rPr lang="fi-FI" sz="1000" b="1" kern="1200" dirty="0">
              <a:solidFill>
                <a:schemeClr val="tx1"/>
              </a:solidFill>
              <a:ea typeface="+mn-lt"/>
              <a:cs typeface="+mn-lt"/>
            </a:rPr>
            <a:t>≥</a:t>
          </a:r>
          <a:r>
            <a:rPr lang="fi-FI" sz="1000" b="1" kern="1200" noProof="0" dirty="0"/>
            <a:t> 500</a:t>
          </a:r>
        </a:p>
        <a:p>
          <a:pPr marL="0" lvl="0" indent="0" algn="l" defTabSz="444500">
            <a:lnSpc>
              <a:spcPct val="90000"/>
            </a:lnSpc>
            <a:spcBef>
              <a:spcPct val="0"/>
            </a:spcBef>
            <a:spcAft>
              <a:spcPct val="35000"/>
            </a:spcAft>
            <a:buNone/>
          </a:pPr>
          <a:r>
            <a:rPr lang="fi-FI" sz="1000" b="1" kern="1200" noProof="0" dirty="0"/>
            <a:t>Työntekijöiden tiedottamista ja kuulemista konsernitasolla</a:t>
          </a:r>
        </a:p>
        <a:p>
          <a:pPr marL="0" lvl="0" indent="0" algn="l" defTabSz="444500">
            <a:lnSpc>
              <a:spcPct val="90000"/>
            </a:lnSpc>
            <a:spcBef>
              <a:spcPct val="0"/>
            </a:spcBef>
            <a:spcAft>
              <a:spcPct val="35000"/>
            </a:spcAft>
            <a:buNone/>
          </a:pPr>
          <a:r>
            <a:rPr lang="fi-FI" sz="1000" b="1" kern="1200" noProof="0" dirty="0"/>
            <a:t>Vähintään 1 edustaja per yritys/itsenäinen toimintayksikkö (</a:t>
          </a:r>
          <a:r>
            <a:rPr lang="fi-FI" sz="1000" b="1" kern="1200" dirty="0">
              <a:solidFill>
                <a:schemeClr val="tx1"/>
              </a:solidFill>
              <a:ea typeface="+mn-lt"/>
              <a:cs typeface="+mn-lt"/>
            </a:rPr>
            <a:t>≥ 20)</a:t>
          </a:r>
          <a:endParaRPr lang="fi-FI" sz="1000" b="1" kern="1200" noProof="0" dirty="0"/>
        </a:p>
        <a:p>
          <a:pPr marL="0" lvl="0" indent="0" algn="l" defTabSz="444500">
            <a:lnSpc>
              <a:spcPct val="90000"/>
            </a:lnSpc>
            <a:spcBef>
              <a:spcPct val="0"/>
            </a:spcBef>
            <a:spcAft>
              <a:spcPct val="35000"/>
            </a:spcAft>
            <a:buNone/>
          </a:pPr>
          <a:r>
            <a:rPr lang="fi-FI" sz="1000" b="1" kern="1200" noProof="0" dirty="0"/>
            <a:t>Ensisijaisesti sopimus</a:t>
          </a:r>
        </a:p>
        <a:p>
          <a:pPr marL="0" lvl="0" indent="0" algn="l" defTabSz="444500">
            <a:lnSpc>
              <a:spcPct val="90000"/>
            </a:lnSpc>
            <a:spcBef>
              <a:spcPct val="0"/>
            </a:spcBef>
            <a:spcAft>
              <a:spcPct val="35000"/>
            </a:spcAft>
            <a:buNone/>
          </a:pPr>
          <a:r>
            <a:rPr lang="fi-FI" sz="1000" b="1" kern="1200" noProof="0" dirty="0"/>
            <a:t>Toissijaisesti lain säännökset</a:t>
          </a:r>
        </a:p>
      </dsp:txBody>
      <dsp:txXfrm>
        <a:off x="4438623" y="502055"/>
        <a:ext cx="1625135" cy="2088927"/>
      </dsp:txXfrm>
    </dsp:sp>
    <dsp:sp modelId="{CD856178-88C3-1B4E-85FF-2F2882CBBB88}">
      <dsp:nvSpPr>
        <dsp:cNvPr id="0" name=""/>
        <dsp:cNvSpPr/>
      </dsp:nvSpPr>
      <dsp:spPr>
        <a:xfrm>
          <a:off x="6301250" y="273910"/>
          <a:ext cx="1726255" cy="2190047"/>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E2E3BB9-478E-9443-8170-60F387679C73}">
      <dsp:nvSpPr>
        <dsp:cNvPr id="0" name=""/>
        <dsp:cNvSpPr/>
      </dsp:nvSpPr>
      <dsp:spPr>
        <a:xfrm>
          <a:off x="6488180" y="451495"/>
          <a:ext cx="1726255" cy="219004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6000" rIns="34290" bIns="34290" numCol="1" spcCol="1270" anchor="t" anchorCtr="0">
          <a:noAutofit/>
        </a:bodyPr>
        <a:lstStyle/>
        <a:p>
          <a:pPr marL="0" lvl="0" indent="0" algn="l" defTabSz="400050">
            <a:lnSpc>
              <a:spcPct val="90000"/>
            </a:lnSpc>
            <a:spcBef>
              <a:spcPct val="0"/>
            </a:spcBef>
            <a:spcAft>
              <a:spcPct val="35000"/>
            </a:spcAft>
            <a:buNone/>
          </a:pPr>
          <a:r>
            <a:rPr lang="fi-FI" sz="900" b="1" kern="1200" dirty="0"/>
            <a:t>Työntekijöitä vähintään</a:t>
          </a:r>
          <a:br>
            <a:rPr lang="fi-FI" sz="900" b="1" kern="1200" dirty="0"/>
          </a:br>
          <a:r>
            <a:rPr lang="fi-FI" sz="900" b="1" kern="1200" dirty="0"/>
            <a:t> kahdessa EU maassa</a:t>
          </a:r>
        </a:p>
        <a:p>
          <a:pPr marL="0" lvl="0" indent="0" algn="l" defTabSz="400050">
            <a:lnSpc>
              <a:spcPct val="90000"/>
            </a:lnSpc>
            <a:spcBef>
              <a:spcPct val="0"/>
            </a:spcBef>
            <a:spcAft>
              <a:spcPct val="35000"/>
            </a:spcAft>
            <a:buNone/>
          </a:pPr>
          <a:r>
            <a:rPr lang="fi-FI" sz="900" b="1" kern="1200" dirty="0"/>
            <a:t>-    kummassakin </a:t>
          </a:r>
          <a:r>
            <a:rPr lang="fi-FI" sz="900" b="1" kern="1200" dirty="0">
              <a:solidFill>
                <a:schemeClr val="tx1"/>
              </a:solidFill>
              <a:ea typeface="+mn-lt"/>
              <a:cs typeface="+mn-lt"/>
            </a:rPr>
            <a:t>≥</a:t>
          </a:r>
          <a:r>
            <a:rPr lang="fi-FI" sz="900" b="1" kern="1200" dirty="0"/>
            <a:t> 150</a:t>
          </a:r>
        </a:p>
        <a:p>
          <a:pPr marL="0" lvl="0" indent="0" algn="l" defTabSz="400050">
            <a:lnSpc>
              <a:spcPct val="90000"/>
            </a:lnSpc>
            <a:spcBef>
              <a:spcPct val="0"/>
            </a:spcBef>
            <a:spcAft>
              <a:spcPct val="35000"/>
            </a:spcAft>
            <a:buNone/>
          </a:pPr>
          <a:r>
            <a:rPr lang="fi-FI" sz="900" b="1" kern="1200" dirty="0"/>
            <a:t>-    yhteensä </a:t>
          </a:r>
          <a:r>
            <a:rPr lang="fi-FI" sz="900" b="1" kern="1200" dirty="0">
              <a:solidFill>
                <a:schemeClr val="tx1"/>
              </a:solidFill>
              <a:ea typeface="+mn-lt"/>
              <a:cs typeface="+mn-lt"/>
            </a:rPr>
            <a:t>≥</a:t>
          </a:r>
          <a:r>
            <a:rPr lang="fi-FI" sz="900" b="1" kern="1200" dirty="0"/>
            <a:t> 1000</a:t>
          </a:r>
        </a:p>
        <a:p>
          <a:pPr marL="0" lvl="0" indent="0" algn="l" defTabSz="400050">
            <a:lnSpc>
              <a:spcPct val="90000"/>
            </a:lnSpc>
            <a:spcBef>
              <a:spcPct val="0"/>
            </a:spcBef>
            <a:spcAft>
              <a:spcPct val="35000"/>
            </a:spcAft>
            <a:buNone/>
          </a:pPr>
          <a:r>
            <a:rPr lang="fi-FI" sz="1000" b="1" kern="1200" noProof="0" dirty="0"/>
            <a:t>Työntekijöiden tiedottamista ja kuulemista EU tasolla</a:t>
          </a:r>
        </a:p>
        <a:p>
          <a:pPr marL="0" lvl="0" indent="0" algn="l" defTabSz="400050">
            <a:lnSpc>
              <a:spcPct val="90000"/>
            </a:lnSpc>
            <a:spcBef>
              <a:spcPct val="0"/>
            </a:spcBef>
            <a:spcAft>
              <a:spcPct val="35000"/>
            </a:spcAft>
            <a:buNone/>
          </a:pPr>
          <a:r>
            <a:rPr lang="fi-FI" sz="1000" b="1" kern="1200" noProof="0" dirty="0"/>
            <a:t>Vähintään 1 edustaja per EU maa, </a:t>
          </a:r>
          <a:r>
            <a:rPr lang="fi-FI" sz="1000" b="1" kern="1200" noProof="0"/>
            <a:t>jollei sovita toisin</a:t>
          </a:r>
          <a:endParaRPr lang="fi-FI" sz="1000" b="1" kern="1200" noProof="0" dirty="0"/>
        </a:p>
        <a:p>
          <a:pPr marL="0" lvl="0" indent="0" algn="l" defTabSz="400050">
            <a:lnSpc>
              <a:spcPct val="90000"/>
            </a:lnSpc>
            <a:spcBef>
              <a:spcPct val="0"/>
            </a:spcBef>
            <a:spcAft>
              <a:spcPct val="35000"/>
            </a:spcAft>
            <a:buNone/>
          </a:pPr>
          <a:r>
            <a:rPr lang="fi-FI" sz="1000" b="1" kern="1200" noProof="0" dirty="0"/>
            <a:t>Ensisijaisesti sopimus</a:t>
          </a:r>
        </a:p>
        <a:p>
          <a:pPr marL="0" lvl="0" indent="0" algn="l" defTabSz="400050">
            <a:lnSpc>
              <a:spcPct val="90000"/>
            </a:lnSpc>
            <a:spcBef>
              <a:spcPct val="0"/>
            </a:spcBef>
            <a:spcAft>
              <a:spcPct val="35000"/>
            </a:spcAft>
            <a:buNone/>
          </a:pPr>
          <a:r>
            <a:rPr lang="fi-FI" sz="1000" b="1" kern="1200" noProof="0" dirty="0"/>
            <a:t>Toissijaisesti lain säännökset</a:t>
          </a:r>
          <a:endParaRPr lang="en-US" sz="1000" b="1" kern="1200" dirty="0"/>
        </a:p>
      </dsp:txBody>
      <dsp:txXfrm>
        <a:off x="6538740" y="502055"/>
        <a:ext cx="1625135" cy="20889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0C8BB-D493-459F-BDDD-6AB09D1C59CC}">
      <dsp:nvSpPr>
        <dsp:cNvPr id="0" name=""/>
        <dsp:cNvSpPr/>
      </dsp:nvSpPr>
      <dsp:spPr>
        <a:xfrm>
          <a:off x="0" y="419"/>
          <a:ext cx="7072608" cy="9821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CD5AD0-7569-4642-B95D-D0E31BFB1EBB}">
      <dsp:nvSpPr>
        <dsp:cNvPr id="0" name=""/>
        <dsp:cNvSpPr/>
      </dsp:nvSpPr>
      <dsp:spPr>
        <a:xfrm>
          <a:off x="297093" y="221398"/>
          <a:ext cx="540169" cy="540169"/>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CC5905-1DBA-47F0-9E4D-F27053522C3C}">
      <dsp:nvSpPr>
        <dsp:cNvPr id="0" name=""/>
        <dsp:cNvSpPr/>
      </dsp:nvSpPr>
      <dsp:spPr>
        <a:xfrm>
          <a:off x="1134355" y="419"/>
          <a:ext cx="5938252" cy="98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942" tIns="103942" rIns="103942" bIns="103942" numCol="1" spcCol="1270" anchor="ctr" anchorCtr="0">
          <a:noAutofit/>
        </a:bodyPr>
        <a:lstStyle/>
        <a:p>
          <a:pPr marL="0" lvl="0" indent="0" algn="l" defTabSz="755650">
            <a:lnSpc>
              <a:spcPct val="90000"/>
            </a:lnSpc>
            <a:spcBef>
              <a:spcPct val="0"/>
            </a:spcBef>
            <a:spcAft>
              <a:spcPct val="35000"/>
            </a:spcAft>
            <a:buNone/>
          </a:pPr>
          <a:r>
            <a:rPr lang="fi-FI" sz="1700" kern="1200" dirty="0"/>
            <a:t>Yritysryhmän tai yrityksen/itsenäisen toimintayksikön kullakin henkilöstöryhmällä on oikeus valita keskuudestaan vähintään yksi (1) edustaja työntekijöiden neuvotteluryhmään</a:t>
          </a:r>
          <a:endParaRPr lang="en-US" sz="1700" kern="1200" dirty="0"/>
        </a:p>
      </dsp:txBody>
      <dsp:txXfrm>
        <a:off x="1134355" y="419"/>
        <a:ext cx="5938252" cy="982125"/>
      </dsp:txXfrm>
    </dsp:sp>
    <dsp:sp modelId="{BD98117C-4259-483D-B77A-D7D219B617F4}">
      <dsp:nvSpPr>
        <dsp:cNvPr id="0" name=""/>
        <dsp:cNvSpPr/>
      </dsp:nvSpPr>
      <dsp:spPr>
        <a:xfrm>
          <a:off x="0" y="1228077"/>
          <a:ext cx="7072608" cy="9821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B24AA9-0E48-42AB-8B73-25279B464C32}">
      <dsp:nvSpPr>
        <dsp:cNvPr id="0" name=""/>
        <dsp:cNvSpPr/>
      </dsp:nvSpPr>
      <dsp:spPr>
        <a:xfrm>
          <a:off x="297093" y="1449055"/>
          <a:ext cx="540169" cy="5401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045F80-A925-44EE-B10B-4160E667D95C}">
      <dsp:nvSpPr>
        <dsp:cNvPr id="0" name=""/>
        <dsp:cNvSpPr/>
      </dsp:nvSpPr>
      <dsp:spPr>
        <a:xfrm>
          <a:off x="1134355" y="1228077"/>
          <a:ext cx="5938252" cy="98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942" tIns="103942" rIns="103942" bIns="103942" numCol="1" spcCol="1270" anchor="ctr" anchorCtr="0">
          <a:noAutofit/>
        </a:bodyPr>
        <a:lstStyle/>
        <a:p>
          <a:pPr marL="0" lvl="0" indent="0" algn="l" defTabSz="755650">
            <a:lnSpc>
              <a:spcPct val="90000"/>
            </a:lnSpc>
            <a:spcBef>
              <a:spcPct val="0"/>
            </a:spcBef>
            <a:spcAft>
              <a:spcPct val="35000"/>
            </a:spcAft>
            <a:buNone/>
          </a:pPr>
          <a:r>
            <a:rPr lang="fi-FI" sz="1700" kern="1200" dirty="0"/>
            <a:t>Henkilöstöryhmät saavat ennen edustajien valintaa sopia keskenään, että työntekijöiden neuvotteluryhmään valitaan enintään kolme (3) lisäjäsentä</a:t>
          </a:r>
          <a:endParaRPr lang="en-US" sz="1700" kern="1200" dirty="0"/>
        </a:p>
      </dsp:txBody>
      <dsp:txXfrm>
        <a:off x="1134355" y="1228077"/>
        <a:ext cx="5938252" cy="982125"/>
      </dsp:txXfrm>
    </dsp:sp>
    <dsp:sp modelId="{20778781-50EB-446E-9DE3-8C2C706E9927}">
      <dsp:nvSpPr>
        <dsp:cNvPr id="0" name=""/>
        <dsp:cNvSpPr/>
      </dsp:nvSpPr>
      <dsp:spPr>
        <a:xfrm>
          <a:off x="0" y="2455734"/>
          <a:ext cx="7072608" cy="9821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333429-517C-4A29-9EC9-E809CC50E5AE}">
      <dsp:nvSpPr>
        <dsp:cNvPr id="0" name=""/>
        <dsp:cNvSpPr/>
      </dsp:nvSpPr>
      <dsp:spPr>
        <a:xfrm>
          <a:off x="297093" y="2676712"/>
          <a:ext cx="540169" cy="5401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86ADA1-FD12-4B0D-9E11-BF498C8C55E5}">
      <dsp:nvSpPr>
        <dsp:cNvPr id="0" name=""/>
        <dsp:cNvSpPr/>
      </dsp:nvSpPr>
      <dsp:spPr>
        <a:xfrm>
          <a:off x="1134355" y="2455734"/>
          <a:ext cx="5938252" cy="98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942" tIns="103942" rIns="103942" bIns="103942" numCol="1" spcCol="1270" anchor="ctr" anchorCtr="0">
          <a:noAutofit/>
        </a:bodyPr>
        <a:lstStyle/>
        <a:p>
          <a:pPr marL="0" lvl="0" indent="0" algn="l" defTabSz="755650">
            <a:lnSpc>
              <a:spcPct val="90000"/>
            </a:lnSpc>
            <a:spcBef>
              <a:spcPct val="0"/>
            </a:spcBef>
            <a:spcAft>
              <a:spcPct val="35000"/>
            </a:spcAft>
            <a:buNone/>
          </a:pPr>
          <a:r>
            <a:rPr lang="fi-FI" sz="1700" kern="1200"/>
            <a:t>Samalla on sovittava, mitkä henkilöstöryhmät ovat oikeutetut valitsemaan lisäjäseniä</a:t>
          </a:r>
          <a:endParaRPr lang="en-US" sz="1700" kern="1200"/>
        </a:p>
      </dsp:txBody>
      <dsp:txXfrm>
        <a:off x="1134355" y="2455734"/>
        <a:ext cx="5938252" cy="9821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E0009-AB01-BE43-B2BB-2F3773E1F231}">
      <dsp:nvSpPr>
        <dsp:cNvPr id="0" name=""/>
        <dsp:cNvSpPr/>
      </dsp:nvSpPr>
      <dsp:spPr>
        <a:xfrm>
          <a:off x="0" y="821449"/>
          <a:ext cx="2156624" cy="136945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544FBFF-865C-1243-9E4F-88BBFC12BF6E}">
      <dsp:nvSpPr>
        <dsp:cNvPr id="0" name=""/>
        <dsp:cNvSpPr/>
      </dsp:nvSpPr>
      <dsp:spPr>
        <a:xfrm>
          <a:off x="239625" y="1049093"/>
          <a:ext cx="2156624" cy="13694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1" kern="1200" dirty="0"/>
            <a:t>Yritysryhmän kunkin suomalaisen yrityksen/itsenäisen toimintayksikön työntekijöillä on oikeus valita keskuudestaan yritysryhmän johdon ja työntekijöiden yhteistoimintaa varten vähintään yksi (1) edustaja.</a:t>
          </a:r>
          <a:endParaRPr lang="en-US" sz="1000" b="1" kern="1200" dirty="0"/>
        </a:p>
      </dsp:txBody>
      <dsp:txXfrm>
        <a:off x="279735" y="1089203"/>
        <a:ext cx="2076404" cy="1289236"/>
      </dsp:txXfrm>
    </dsp:sp>
    <dsp:sp modelId="{4908E44E-49F1-AA4E-828C-6C6F65E4F940}">
      <dsp:nvSpPr>
        <dsp:cNvPr id="0" name=""/>
        <dsp:cNvSpPr/>
      </dsp:nvSpPr>
      <dsp:spPr>
        <a:xfrm>
          <a:off x="2635875" y="821449"/>
          <a:ext cx="2156624" cy="136945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75663C7-3064-E940-B788-006F67AE38BC}">
      <dsp:nvSpPr>
        <dsp:cNvPr id="0" name=""/>
        <dsp:cNvSpPr/>
      </dsp:nvSpPr>
      <dsp:spPr>
        <a:xfrm>
          <a:off x="2875500" y="1049093"/>
          <a:ext cx="2156624" cy="13694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1" kern="1200" dirty="0"/>
            <a:t>Työntekijöiden edustajat tulee valita niin, että yritysryhmän kaikilla henkilöstöryhmillä on ainakin yksi (1) edustaja.</a:t>
          </a:r>
          <a:endParaRPr lang="en-US" sz="1000" b="1" kern="1200" dirty="0"/>
        </a:p>
      </dsp:txBody>
      <dsp:txXfrm>
        <a:off x="2915610" y="1089203"/>
        <a:ext cx="2076404" cy="1289236"/>
      </dsp:txXfrm>
    </dsp:sp>
    <dsp:sp modelId="{B8E946F3-C0CC-5D49-8537-8497A47C8E43}">
      <dsp:nvSpPr>
        <dsp:cNvPr id="0" name=""/>
        <dsp:cNvSpPr/>
      </dsp:nvSpPr>
      <dsp:spPr>
        <a:xfrm>
          <a:off x="5271750" y="821449"/>
          <a:ext cx="2156624" cy="136945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3269AAD-48B4-CC40-9A88-7E0171A4C137}">
      <dsp:nvSpPr>
        <dsp:cNvPr id="0" name=""/>
        <dsp:cNvSpPr/>
      </dsp:nvSpPr>
      <dsp:spPr>
        <a:xfrm>
          <a:off x="5511375" y="1049093"/>
          <a:ext cx="2156624" cy="13694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1" kern="1200" dirty="0"/>
            <a:t>Valinnoissa syytä kiinnittää huomiota moninaisuuteen.</a:t>
          </a:r>
          <a:endParaRPr lang="en-US" sz="1000" b="1" kern="1200" dirty="0"/>
        </a:p>
      </dsp:txBody>
      <dsp:txXfrm>
        <a:off x="5551485" y="1089203"/>
        <a:ext cx="2076404" cy="12892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73056C-F278-40C6-A4A6-21874DA7C92E}" type="datetimeFigureOut">
              <a:rPr lang="en-US" smtClean="0"/>
              <a:pPr/>
              <a:t>4/30/2024</a:t>
            </a:fld>
            <a:endParaRPr lang="en-US"/>
          </a:p>
        </p:txBody>
      </p:sp>
      <p:sp>
        <p:nvSpPr>
          <p:cNvPr id="4" name="Dian kuvan paikkamerkki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0B1EA4-2A8B-4447-8150-04A135F82FA0}" type="slidenum">
              <a:rPr lang="en-US" smtClean="0"/>
              <a:pPr/>
              <a:t>‹#›</a:t>
            </a:fld>
            <a:endParaRPr lang="en-US"/>
          </a:p>
        </p:txBody>
      </p:sp>
    </p:spTree>
    <p:extLst>
      <p:ext uri="{BB962C8B-B14F-4D97-AF65-F5344CB8AC3E}">
        <p14:creationId xmlns:p14="http://schemas.microsoft.com/office/powerpoint/2010/main" val="3464450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F41E319-2390-4C23-9F62-BBABCFC4A026}" type="slidenum">
              <a:rPr lang="fi-FI" smtClean="0"/>
              <a:t>3</a:t>
            </a:fld>
            <a:endParaRPr lang="fi-FI"/>
          </a:p>
        </p:txBody>
      </p:sp>
    </p:spTree>
    <p:extLst>
      <p:ext uri="{BB962C8B-B14F-4D97-AF65-F5344CB8AC3E}">
        <p14:creationId xmlns:p14="http://schemas.microsoft.com/office/powerpoint/2010/main" val="335211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dirty="0">
                <a:solidFill>
                  <a:schemeClr val="tx2"/>
                </a:solidFill>
                <a:ea typeface="+mn-lt"/>
                <a:cs typeface="+mn-lt"/>
              </a:rPr>
              <a:t>≥</a:t>
            </a:r>
            <a:endParaRPr lang="fi-FI" dirty="0"/>
          </a:p>
        </p:txBody>
      </p:sp>
      <p:sp>
        <p:nvSpPr>
          <p:cNvPr id="4" name="Dian numeron paikkamerkki 3"/>
          <p:cNvSpPr>
            <a:spLocks noGrp="1"/>
          </p:cNvSpPr>
          <p:nvPr>
            <p:ph type="sldNum" sz="quarter" idx="5"/>
          </p:nvPr>
        </p:nvSpPr>
        <p:spPr/>
        <p:txBody>
          <a:bodyPr/>
          <a:lstStyle/>
          <a:p>
            <a:fld id="{1A0B1EA4-2A8B-4447-8150-04A135F82FA0}" type="slidenum">
              <a:rPr lang="en-US" smtClean="0"/>
              <a:pPr/>
              <a:t>5</a:t>
            </a:fld>
            <a:endParaRPr lang="en-US"/>
          </a:p>
        </p:txBody>
      </p:sp>
    </p:spTree>
    <p:extLst>
      <p:ext uri="{BB962C8B-B14F-4D97-AF65-F5344CB8AC3E}">
        <p14:creationId xmlns:p14="http://schemas.microsoft.com/office/powerpoint/2010/main" val="1882327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KANSI sininen">
    <p:bg>
      <p:bgPr>
        <a:solidFill>
          <a:schemeClr val="tx1"/>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60391" y="2028825"/>
            <a:ext cx="7772400" cy="1714500"/>
          </a:xfrm>
        </p:spPr>
        <p:txBody>
          <a:bodyPr>
            <a:normAutofit/>
          </a:bodyPr>
          <a:lstStyle>
            <a:lvl1pPr algn="l">
              <a:lnSpc>
                <a:spcPct val="85000"/>
              </a:lnSpc>
              <a:defRPr sz="4000" b="1" baseline="0">
                <a:solidFill>
                  <a:schemeClr val="bg1"/>
                </a:solidFill>
              </a:defRPr>
            </a:lvl1pPr>
          </a:lstStyle>
          <a:p>
            <a:r>
              <a:rPr lang="fi-FI"/>
              <a:t>Muokkaa perustyyl. napsauttamalla</a:t>
            </a:r>
            <a:endParaRPr lang="en-US"/>
          </a:p>
        </p:txBody>
      </p:sp>
      <p:sp>
        <p:nvSpPr>
          <p:cNvPr id="3" name="Alaotsikko 2"/>
          <p:cNvSpPr>
            <a:spLocks noGrp="1"/>
          </p:cNvSpPr>
          <p:nvPr>
            <p:ph type="subTitle" idx="1"/>
          </p:nvPr>
        </p:nvSpPr>
        <p:spPr>
          <a:xfrm>
            <a:off x="360391" y="3924299"/>
            <a:ext cx="7783484" cy="642319"/>
          </a:xfrm>
        </p:spPr>
        <p:txBody>
          <a:bodyPr>
            <a:normAutofit/>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a:p>
        </p:txBody>
      </p:sp>
      <p:pic>
        <p:nvPicPr>
          <p:cNvPr id="7" name="Kuva 6" descr="PPT_TP_liikemerkki_2017.emf"/>
          <p:cNvPicPr>
            <a:picLocks noChangeAspect="1"/>
          </p:cNvPicPr>
          <p:nvPr userDrawn="1"/>
        </p:nvPicPr>
        <p:blipFill>
          <a:blip r:embed="rId2" cstate="print"/>
          <a:stretch>
            <a:fillRect/>
          </a:stretch>
        </p:blipFill>
        <p:spPr>
          <a:xfrm>
            <a:off x="325017" y="552458"/>
            <a:ext cx="1692000" cy="1686531"/>
          </a:xfrm>
          <a:prstGeom prst="rect">
            <a:avLst/>
          </a:prstGeom>
        </p:spPr>
      </p:pic>
      <p:cxnSp>
        <p:nvCxnSpPr>
          <p:cNvPr id="9" name="Suora yhdysviiva 8"/>
          <p:cNvCxnSpPr/>
          <p:nvPr userDrawn="1"/>
        </p:nvCxnSpPr>
        <p:spPr>
          <a:xfrm>
            <a:off x="371474" y="3867150"/>
            <a:ext cx="7776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Kuva 9" descr="PPT_nimiosa_logosta_white.emf"/>
          <p:cNvPicPr>
            <a:picLocks noChangeAspect="1"/>
          </p:cNvPicPr>
          <p:nvPr userDrawn="1"/>
        </p:nvPicPr>
        <p:blipFill>
          <a:blip r:embed="rId3" cstate="print"/>
          <a:stretch>
            <a:fillRect/>
          </a:stretch>
        </p:blipFill>
        <p:spPr>
          <a:xfrm>
            <a:off x="2219325" y="1254781"/>
            <a:ext cx="3456000" cy="196334"/>
          </a:xfrm>
          <a:prstGeom prst="rect">
            <a:avLst/>
          </a:prstGeom>
        </p:spPr>
      </p:pic>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ulukkosivu otsikolla">
    <p:spTree>
      <p:nvGrpSpPr>
        <p:cNvPr id="1" name=""/>
        <p:cNvGrpSpPr/>
        <p:nvPr/>
      </p:nvGrpSpPr>
      <p:grpSpPr>
        <a:xfrm>
          <a:off x="0" y="0"/>
          <a:ext cx="0" cy="0"/>
          <a:chOff x="0" y="0"/>
          <a:chExt cx="0" cy="0"/>
        </a:xfrm>
      </p:grpSpPr>
      <p:sp>
        <p:nvSpPr>
          <p:cNvPr id="2" name="Otsikko 1"/>
          <p:cNvSpPr>
            <a:spLocks noGrp="1"/>
          </p:cNvSpPr>
          <p:nvPr>
            <p:ph type="title"/>
          </p:nvPr>
        </p:nvSpPr>
        <p:spPr>
          <a:xfrm>
            <a:off x="363890" y="148829"/>
            <a:ext cx="7072608" cy="684000"/>
          </a:xfrm>
        </p:spPr>
        <p:txBody>
          <a:bodyPr/>
          <a:lstStyle>
            <a:lvl1pPr>
              <a:defRPr sz="2400">
                <a:solidFill>
                  <a:schemeClr val="tx1"/>
                </a:solidFill>
              </a:defRPr>
            </a:lvl1pPr>
          </a:lstStyle>
          <a:p>
            <a:r>
              <a:rPr lang="fi-FI"/>
              <a:t>Muokkaa perustyyl. napsautt.</a:t>
            </a:r>
            <a:endParaRPr lang="en-US"/>
          </a:p>
        </p:txBody>
      </p:sp>
      <p:sp>
        <p:nvSpPr>
          <p:cNvPr id="3" name="Sisällön paikkamerkki 2"/>
          <p:cNvSpPr>
            <a:spLocks noGrp="1"/>
          </p:cNvSpPr>
          <p:nvPr>
            <p:ph idx="1" hasCustomPrompt="1"/>
          </p:nvPr>
        </p:nvSpPr>
        <p:spPr>
          <a:xfrm>
            <a:off x="363889" y="990600"/>
            <a:ext cx="7668000" cy="3438280"/>
          </a:xfrm>
        </p:spPr>
        <p:txBody>
          <a:bodyPr/>
          <a:lstStyle>
            <a:lvl1pPr>
              <a:defRPr/>
            </a:lvl1pPr>
          </a:lstStyle>
          <a:p>
            <a:pPr lvl="0"/>
            <a:r>
              <a:rPr lang="en-US"/>
              <a:t>Kuva, video tai taulukko</a:t>
            </a:r>
          </a:p>
        </p:txBody>
      </p:sp>
      <p:sp>
        <p:nvSpPr>
          <p:cNvPr id="5" name="Alatunnisteen paikkamerkki 4"/>
          <p:cNvSpPr>
            <a:spLocks noGrp="1"/>
          </p:cNvSpPr>
          <p:nvPr>
            <p:ph type="ftr" sz="quarter" idx="11"/>
          </p:nvPr>
        </p:nvSpPr>
        <p:spPr/>
        <p:txBody>
          <a:bodyPr/>
          <a:lstStyle/>
          <a:p>
            <a:r>
              <a:rPr lang="en-US" dirty="0"/>
              <a:t>© TEOLLISUUDEN PALKANSAAJAT</a:t>
            </a:r>
          </a:p>
        </p:txBody>
      </p:sp>
      <p:sp>
        <p:nvSpPr>
          <p:cNvPr id="6" name="Dian numeron paikkamerkki 5"/>
          <p:cNvSpPr>
            <a:spLocks noGrp="1"/>
          </p:cNvSpPr>
          <p:nvPr>
            <p:ph type="sldNum" sz="quarter" idx="12"/>
          </p:nvPr>
        </p:nvSpPr>
        <p:spPr/>
        <p:txBody>
          <a:bodyPr/>
          <a:lstStyle/>
          <a:p>
            <a:fld id="{F3D58CC4-6BC7-4E68-A251-37FB7BE21142}" type="slidenum">
              <a:rPr lang="en-US" smtClean="0"/>
              <a:pPr/>
              <a:t>‹#›</a:t>
            </a:fld>
            <a:endParaRPr lang="en-US"/>
          </a:p>
        </p:txBody>
      </p:sp>
      <p:sp>
        <p:nvSpPr>
          <p:cNvPr id="7" name="Tekstin paikkamerkki 3"/>
          <p:cNvSpPr>
            <a:spLocks noGrp="1"/>
          </p:cNvSpPr>
          <p:nvPr>
            <p:ph type="body" sz="half" idx="2" hasCustomPrompt="1"/>
          </p:nvPr>
        </p:nvSpPr>
        <p:spPr>
          <a:xfrm>
            <a:off x="3876675" y="4714874"/>
            <a:ext cx="4344988" cy="276225"/>
          </a:xfrm>
        </p:spPr>
        <p:txBody>
          <a:bodyPr>
            <a:normAutofit/>
          </a:bodyPr>
          <a:lstStyle>
            <a:lvl1pPr marL="0" indent="0" algn="l">
              <a:buNone/>
              <a:defRPr sz="100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Kuvan tai taulukon lähde</a:t>
            </a:r>
          </a:p>
        </p:txBody>
      </p:sp>
      <p:sp>
        <p:nvSpPr>
          <p:cNvPr id="9" name="Lovettu nuolenkärki 8"/>
          <p:cNvSpPr/>
          <p:nvPr userDrawn="1"/>
        </p:nvSpPr>
        <p:spPr>
          <a:xfrm>
            <a:off x="3648074" y="4762500"/>
            <a:ext cx="144000" cy="14400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Otsikko / Kuva / teksti">
    <p:bg>
      <p:bgPr>
        <a:solidFill>
          <a:schemeClr val="tx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363890" y="205979"/>
            <a:ext cx="7072608" cy="857250"/>
          </a:xfrm>
        </p:spPr>
        <p:txBody>
          <a:bodyPr/>
          <a:lstStyle>
            <a:lvl1pPr>
              <a:defRPr>
                <a:solidFill>
                  <a:schemeClr val="bg1"/>
                </a:solidFill>
              </a:defRPr>
            </a:lvl1pPr>
          </a:lstStyle>
          <a:p>
            <a:r>
              <a:rPr lang="fi-FI"/>
              <a:t>Muokkaa perustyyl. napsautt.</a:t>
            </a:r>
            <a:endParaRPr lang="en-US"/>
          </a:p>
        </p:txBody>
      </p:sp>
      <p:sp>
        <p:nvSpPr>
          <p:cNvPr id="3" name="Sisällön paikkamerkki 2"/>
          <p:cNvSpPr>
            <a:spLocks noGrp="1"/>
          </p:cNvSpPr>
          <p:nvPr>
            <p:ph idx="1"/>
          </p:nvPr>
        </p:nvSpPr>
        <p:spPr>
          <a:xfrm>
            <a:off x="3445126" y="1284130"/>
            <a:ext cx="4536000" cy="324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Alatunnisteen paikkamerkki 4"/>
          <p:cNvSpPr>
            <a:spLocks noGrp="1"/>
          </p:cNvSpPr>
          <p:nvPr>
            <p:ph type="ftr" sz="quarter" idx="11"/>
          </p:nvPr>
        </p:nvSpPr>
        <p:spPr/>
        <p:txBody>
          <a:bodyPr/>
          <a:lstStyle>
            <a:lvl1pPr>
              <a:defRPr>
                <a:solidFill>
                  <a:schemeClr val="bg2"/>
                </a:solidFill>
              </a:defRPr>
            </a:lvl1pPr>
          </a:lstStyle>
          <a:p>
            <a:r>
              <a:rPr lang="en-US" dirty="0"/>
              <a:t>© TEOLLISUUDEN PALKANSAAJAT</a:t>
            </a:r>
          </a:p>
        </p:txBody>
      </p:sp>
      <p:sp>
        <p:nvSpPr>
          <p:cNvPr id="6" name="Dian numeron paikkamerkki 5"/>
          <p:cNvSpPr>
            <a:spLocks noGrp="1"/>
          </p:cNvSpPr>
          <p:nvPr>
            <p:ph type="sldNum" sz="quarter" idx="12"/>
          </p:nvPr>
        </p:nvSpPr>
        <p:spPr/>
        <p:txBody>
          <a:bodyPr/>
          <a:lstStyle/>
          <a:p>
            <a:fld id="{F3D58CC4-6BC7-4E68-A251-37FB7BE21142}" type="slidenum">
              <a:rPr lang="en-US" smtClean="0"/>
              <a:pPr/>
              <a:t>‹#›</a:t>
            </a:fld>
            <a:endParaRPr lang="en-US"/>
          </a:p>
        </p:txBody>
      </p:sp>
      <p:sp>
        <p:nvSpPr>
          <p:cNvPr id="7" name="Kuvan paikkamerkki 2"/>
          <p:cNvSpPr>
            <a:spLocks noGrp="1"/>
          </p:cNvSpPr>
          <p:nvPr>
            <p:ph type="pic" idx="13" hasCustomPrompt="1"/>
          </p:nvPr>
        </p:nvSpPr>
        <p:spPr>
          <a:xfrm>
            <a:off x="361840" y="1331543"/>
            <a:ext cx="2880000" cy="2520000"/>
          </a:xfrm>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LISÄÄ KUVA</a:t>
            </a:r>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Otsikko / Kuva / teksti">
    <p:spTree>
      <p:nvGrpSpPr>
        <p:cNvPr id="1" name=""/>
        <p:cNvGrpSpPr/>
        <p:nvPr/>
      </p:nvGrpSpPr>
      <p:grpSpPr>
        <a:xfrm>
          <a:off x="0" y="0"/>
          <a:ext cx="0" cy="0"/>
          <a:chOff x="0" y="0"/>
          <a:chExt cx="0" cy="0"/>
        </a:xfrm>
      </p:grpSpPr>
      <p:sp>
        <p:nvSpPr>
          <p:cNvPr id="2" name="Otsikko 1"/>
          <p:cNvSpPr>
            <a:spLocks noGrp="1"/>
          </p:cNvSpPr>
          <p:nvPr>
            <p:ph type="title"/>
          </p:nvPr>
        </p:nvSpPr>
        <p:spPr>
          <a:xfrm>
            <a:off x="363890" y="205979"/>
            <a:ext cx="7072608" cy="857250"/>
          </a:xfrm>
        </p:spPr>
        <p:txBody>
          <a:bodyPr/>
          <a:lstStyle/>
          <a:p>
            <a:r>
              <a:rPr lang="fi-FI"/>
              <a:t>Muokkaa perustyyl. napsautt.</a:t>
            </a:r>
            <a:endParaRPr lang="en-US"/>
          </a:p>
        </p:txBody>
      </p:sp>
      <p:sp>
        <p:nvSpPr>
          <p:cNvPr id="3" name="Sisällön paikkamerkki 2"/>
          <p:cNvSpPr>
            <a:spLocks noGrp="1"/>
          </p:cNvSpPr>
          <p:nvPr>
            <p:ph idx="1"/>
          </p:nvPr>
        </p:nvSpPr>
        <p:spPr>
          <a:xfrm>
            <a:off x="3445126" y="1284130"/>
            <a:ext cx="4536000" cy="324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Alatunnisteen paikkamerkki 4"/>
          <p:cNvSpPr>
            <a:spLocks noGrp="1"/>
          </p:cNvSpPr>
          <p:nvPr>
            <p:ph type="ftr" sz="quarter" idx="11"/>
          </p:nvPr>
        </p:nvSpPr>
        <p:spPr/>
        <p:txBody>
          <a:bodyPr/>
          <a:lstStyle/>
          <a:p>
            <a:r>
              <a:rPr lang="en-US"/>
              <a:t>© 2017 TEOLLISUUDEN PALKANSAAJAT</a:t>
            </a:r>
          </a:p>
        </p:txBody>
      </p:sp>
      <p:sp>
        <p:nvSpPr>
          <p:cNvPr id="6" name="Dian numeron paikkamerkki 5"/>
          <p:cNvSpPr>
            <a:spLocks noGrp="1"/>
          </p:cNvSpPr>
          <p:nvPr>
            <p:ph type="sldNum" sz="quarter" idx="12"/>
          </p:nvPr>
        </p:nvSpPr>
        <p:spPr/>
        <p:txBody>
          <a:bodyPr/>
          <a:lstStyle/>
          <a:p>
            <a:fld id="{F3D58CC4-6BC7-4E68-A251-37FB7BE21142}" type="slidenum">
              <a:rPr lang="en-US" smtClean="0"/>
              <a:pPr/>
              <a:t>‹#›</a:t>
            </a:fld>
            <a:endParaRPr lang="en-US"/>
          </a:p>
        </p:txBody>
      </p:sp>
      <p:sp>
        <p:nvSpPr>
          <p:cNvPr id="7" name="Kuvan paikkamerkki 2"/>
          <p:cNvSpPr>
            <a:spLocks noGrp="1"/>
          </p:cNvSpPr>
          <p:nvPr>
            <p:ph type="pic" idx="13" hasCustomPrompt="1"/>
          </p:nvPr>
        </p:nvSpPr>
        <p:spPr>
          <a:xfrm>
            <a:off x="361840" y="1331543"/>
            <a:ext cx="2880000" cy="2520000"/>
          </a:xfrm>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LISÄÄ KUVA</a:t>
            </a:r>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Otsikkodia">
    <p:bg>
      <p:bgPr>
        <a:solidFill>
          <a:schemeClr val="tx1"/>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257300" y="638175"/>
            <a:ext cx="6038850" cy="3400415"/>
          </a:xfrm>
        </p:spPr>
        <p:txBody>
          <a:bodyPr anchor="ctr">
            <a:normAutofit/>
          </a:bodyPr>
          <a:lstStyle>
            <a:lvl1pPr algn="ctr">
              <a:lnSpc>
                <a:spcPct val="100000"/>
              </a:lnSpc>
              <a:defRPr sz="4400" b="0" baseline="0">
                <a:solidFill>
                  <a:schemeClr val="bg1"/>
                </a:solidFill>
              </a:defRPr>
            </a:lvl1pPr>
          </a:lstStyle>
          <a:p>
            <a:r>
              <a:rPr lang="fi-FI"/>
              <a:t>Muokkaa perustyyl. Napsautt.</a:t>
            </a:r>
            <a:endParaRPr lang="en-US"/>
          </a:p>
        </p:txBody>
      </p:sp>
      <p:sp>
        <p:nvSpPr>
          <p:cNvPr id="5" name="Alatunnisteen paikkamerkki 4"/>
          <p:cNvSpPr>
            <a:spLocks noGrp="1"/>
          </p:cNvSpPr>
          <p:nvPr>
            <p:ph type="ftr" sz="quarter" idx="11"/>
          </p:nvPr>
        </p:nvSpPr>
        <p:spPr/>
        <p:txBody>
          <a:bodyPr/>
          <a:lstStyle>
            <a:lvl1pPr>
              <a:defRPr>
                <a:solidFill>
                  <a:schemeClr val="bg2"/>
                </a:solidFill>
              </a:defRPr>
            </a:lvl1pPr>
          </a:lstStyle>
          <a:p>
            <a:r>
              <a:rPr lang="en-US"/>
              <a:t>© 2017 TEOLLISUUDEN PALKANSAAJAT</a:t>
            </a:r>
          </a:p>
        </p:txBody>
      </p:sp>
      <p:sp>
        <p:nvSpPr>
          <p:cNvPr id="6" name="Dian numeron paikkamerkki 5"/>
          <p:cNvSpPr>
            <a:spLocks noGrp="1"/>
          </p:cNvSpPr>
          <p:nvPr>
            <p:ph type="sldNum" sz="quarter" idx="12"/>
          </p:nvPr>
        </p:nvSpPr>
        <p:spPr/>
        <p:txBody>
          <a:bodyPr/>
          <a:lstStyle/>
          <a:p>
            <a:fld id="{F3D58CC4-6BC7-4E68-A251-37FB7BE21142}" type="slidenum">
              <a:rPr lang="en-US" smtClean="0"/>
              <a:pPr/>
              <a:t>‹#›</a:t>
            </a:fld>
            <a:endParaRPr lang="en-US"/>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Sisällön paikkamerkki 2"/>
          <p:cNvSpPr>
            <a:spLocks noGrp="1"/>
          </p:cNvSpPr>
          <p:nvPr>
            <p:ph sz="half" idx="1"/>
          </p:nvPr>
        </p:nvSpPr>
        <p:spPr>
          <a:xfrm>
            <a:off x="352425" y="1257301"/>
            <a:ext cx="3600000" cy="32400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Sisällön paikkamerkki 3"/>
          <p:cNvSpPr>
            <a:spLocks noGrp="1"/>
          </p:cNvSpPr>
          <p:nvPr>
            <p:ph sz="half" idx="2"/>
          </p:nvPr>
        </p:nvSpPr>
        <p:spPr>
          <a:xfrm>
            <a:off x="4105275" y="1257301"/>
            <a:ext cx="3600000" cy="32400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11"/>
          </p:nvPr>
        </p:nvSpPr>
        <p:spPr/>
        <p:txBody>
          <a:bodyPr/>
          <a:lstStyle/>
          <a:p>
            <a:r>
              <a:rPr lang="en-US" dirty="0"/>
              <a:t>© TEOLLISUUDEN PALKANSAAJAT</a:t>
            </a:r>
          </a:p>
        </p:txBody>
      </p:sp>
      <p:sp>
        <p:nvSpPr>
          <p:cNvPr id="7" name="Dian numeron paikkamerkki 6"/>
          <p:cNvSpPr>
            <a:spLocks noGrp="1"/>
          </p:cNvSpPr>
          <p:nvPr>
            <p:ph type="sldNum" sz="quarter" idx="12"/>
          </p:nvPr>
        </p:nvSpPr>
        <p:spPr/>
        <p:txBody>
          <a:bodyPr/>
          <a:lstStyle/>
          <a:p>
            <a:fld id="{F3D58CC4-6BC7-4E68-A251-37FB7BE21142}" type="slidenum">
              <a:rPr lang="en-US" smtClean="0"/>
              <a:pPr/>
              <a:t>‹#›</a:t>
            </a:fld>
            <a:endParaRPr lang="en-US"/>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en-US" dirty="0"/>
              <a:t>© TEOLLISUUDEN PALKANSAAJAT</a:t>
            </a:r>
          </a:p>
        </p:txBody>
      </p:sp>
      <p:sp>
        <p:nvSpPr>
          <p:cNvPr id="4" name="Dian numeron paikkamerkki 3"/>
          <p:cNvSpPr>
            <a:spLocks noGrp="1"/>
          </p:cNvSpPr>
          <p:nvPr>
            <p:ph type="sldNum" sz="quarter" idx="12"/>
          </p:nvPr>
        </p:nvSpPr>
        <p:spPr/>
        <p:txBody>
          <a:bodyPr/>
          <a:lstStyle/>
          <a:p>
            <a:fld id="{F3D58CC4-6BC7-4E68-A251-37FB7BE21142}" type="slidenum">
              <a:rPr lang="en-US" smtClean="0"/>
              <a:pPr/>
              <a:t>‹#›</a:t>
            </a:fld>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KANSI kuvall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Suorakulmio 10"/>
          <p:cNvSpPr/>
          <p:nvPr userDrawn="1"/>
        </p:nvSpPr>
        <p:spPr>
          <a:xfrm>
            <a:off x="0" y="0"/>
            <a:ext cx="9144000" cy="5143500"/>
          </a:xfrm>
          <a:prstGeom prst="rect">
            <a:avLst/>
          </a:prstGeom>
          <a:gradFill flip="none" rotWithShape="1">
            <a:gsLst>
              <a:gs pos="0">
                <a:schemeClr val="tx1">
                  <a:lumMod val="75000"/>
                </a:schemeClr>
              </a:gs>
              <a:gs pos="50000">
                <a:schemeClr val="accent4">
                  <a:alpha val="0"/>
                </a:schemeClr>
              </a:gs>
              <a:gs pos="100000">
                <a:schemeClr val="tx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ctrTitle" hasCustomPrompt="1"/>
          </p:nvPr>
        </p:nvSpPr>
        <p:spPr>
          <a:xfrm>
            <a:off x="360391" y="2028825"/>
            <a:ext cx="7772400" cy="1714500"/>
          </a:xfrm>
        </p:spPr>
        <p:txBody>
          <a:bodyPr>
            <a:normAutofit/>
          </a:bodyPr>
          <a:lstStyle>
            <a:lvl1pPr algn="l">
              <a:lnSpc>
                <a:spcPct val="85000"/>
              </a:lnSpc>
              <a:defRPr sz="4000" b="1" baseline="0">
                <a:solidFill>
                  <a:schemeClr val="bg1"/>
                </a:solidFill>
              </a:defRPr>
            </a:lvl1pPr>
          </a:lstStyle>
          <a:p>
            <a:r>
              <a:rPr lang="fi-FI"/>
              <a:t>Muokkaa perustyyl. napsauttamalla</a:t>
            </a:r>
            <a:endParaRPr lang="en-US"/>
          </a:p>
        </p:txBody>
      </p:sp>
      <p:sp>
        <p:nvSpPr>
          <p:cNvPr id="3" name="Alaotsikko 2"/>
          <p:cNvSpPr>
            <a:spLocks noGrp="1"/>
          </p:cNvSpPr>
          <p:nvPr>
            <p:ph type="subTitle" idx="1"/>
          </p:nvPr>
        </p:nvSpPr>
        <p:spPr>
          <a:xfrm>
            <a:off x="360391" y="3924299"/>
            <a:ext cx="7783484" cy="642319"/>
          </a:xfrm>
        </p:spPr>
        <p:txBody>
          <a:bodyPr>
            <a:normAutofit/>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a:p>
        </p:txBody>
      </p:sp>
      <p:pic>
        <p:nvPicPr>
          <p:cNvPr id="7" name="Kuva 6" descr="PPT_TP_liikemerkki_2017.emf"/>
          <p:cNvPicPr>
            <a:picLocks noChangeAspect="1"/>
          </p:cNvPicPr>
          <p:nvPr userDrawn="1"/>
        </p:nvPicPr>
        <p:blipFill>
          <a:blip r:embed="rId3" cstate="print"/>
          <a:stretch>
            <a:fillRect/>
          </a:stretch>
        </p:blipFill>
        <p:spPr>
          <a:xfrm>
            <a:off x="325017" y="552458"/>
            <a:ext cx="1692000" cy="1686531"/>
          </a:xfrm>
          <a:prstGeom prst="rect">
            <a:avLst/>
          </a:prstGeom>
        </p:spPr>
      </p:pic>
      <p:cxnSp>
        <p:nvCxnSpPr>
          <p:cNvPr id="9" name="Suora yhdysviiva 8"/>
          <p:cNvCxnSpPr/>
          <p:nvPr userDrawn="1"/>
        </p:nvCxnSpPr>
        <p:spPr>
          <a:xfrm>
            <a:off x="371474" y="3867150"/>
            <a:ext cx="7776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Kuva 9" descr="PPT_nimiosa_logosta_white.emf"/>
          <p:cNvPicPr>
            <a:picLocks noChangeAspect="1"/>
          </p:cNvPicPr>
          <p:nvPr userDrawn="1"/>
        </p:nvPicPr>
        <p:blipFill>
          <a:blip r:embed="rId4" cstate="print"/>
          <a:stretch>
            <a:fillRect/>
          </a:stretch>
        </p:blipFill>
        <p:spPr>
          <a:xfrm>
            <a:off x="2219325" y="1254781"/>
            <a:ext cx="3456000" cy="196334"/>
          </a:xfrm>
          <a:prstGeom prst="rect">
            <a:avLst/>
          </a:prstGeom>
        </p:spPr>
      </p:pic>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OSIO_kansi_sininen">
    <p:bg>
      <p:bgPr>
        <a:solidFill>
          <a:schemeClr val="tx1"/>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60391" y="2028825"/>
            <a:ext cx="7772400" cy="1714500"/>
          </a:xfrm>
        </p:spPr>
        <p:txBody>
          <a:bodyPr>
            <a:normAutofit/>
          </a:bodyPr>
          <a:lstStyle>
            <a:lvl1pPr algn="l">
              <a:lnSpc>
                <a:spcPct val="85000"/>
              </a:lnSpc>
              <a:defRPr sz="4000" b="1" baseline="0">
                <a:solidFill>
                  <a:schemeClr val="bg1"/>
                </a:solidFill>
              </a:defRPr>
            </a:lvl1pPr>
          </a:lstStyle>
          <a:p>
            <a:r>
              <a:rPr lang="fi-FI"/>
              <a:t>Muokkaa perustyyl. napsauttamalla</a:t>
            </a:r>
            <a:endParaRPr lang="en-US"/>
          </a:p>
        </p:txBody>
      </p:sp>
      <p:sp>
        <p:nvSpPr>
          <p:cNvPr id="3" name="Alaotsikko 2"/>
          <p:cNvSpPr>
            <a:spLocks noGrp="1"/>
          </p:cNvSpPr>
          <p:nvPr>
            <p:ph type="subTitle" idx="1"/>
          </p:nvPr>
        </p:nvSpPr>
        <p:spPr>
          <a:xfrm>
            <a:off x="360391" y="3924299"/>
            <a:ext cx="7783484" cy="642319"/>
          </a:xfrm>
        </p:spPr>
        <p:txBody>
          <a:bodyPr>
            <a:normAutofit/>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a:p>
        </p:txBody>
      </p:sp>
      <p:sp>
        <p:nvSpPr>
          <p:cNvPr id="5" name="Alatunnisteen paikkamerkki 4"/>
          <p:cNvSpPr>
            <a:spLocks noGrp="1"/>
          </p:cNvSpPr>
          <p:nvPr>
            <p:ph type="ftr" sz="quarter" idx="11"/>
          </p:nvPr>
        </p:nvSpPr>
        <p:spPr/>
        <p:txBody>
          <a:bodyPr/>
          <a:lstStyle>
            <a:lvl1pPr>
              <a:defRPr>
                <a:solidFill>
                  <a:schemeClr val="bg2">
                    <a:lumMod val="90000"/>
                  </a:schemeClr>
                </a:solidFill>
              </a:defRPr>
            </a:lvl1pPr>
          </a:lstStyle>
          <a:p>
            <a:r>
              <a:rPr lang="en-US" dirty="0"/>
              <a:t>© TEOLLISUUDEN PALKANSAAJAT</a:t>
            </a:r>
          </a:p>
        </p:txBody>
      </p:sp>
      <p:sp>
        <p:nvSpPr>
          <p:cNvPr id="6" name="Dian numeron paikkamerkki 5"/>
          <p:cNvSpPr>
            <a:spLocks noGrp="1"/>
          </p:cNvSpPr>
          <p:nvPr>
            <p:ph type="sldNum" sz="quarter" idx="12"/>
          </p:nvPr>
        </p:nvSpPr>
        <p:spPr/>
        <p:txBody>
          <a:bodyPr/>
          <a:lstStyle/>
          <a:p>
            <a:fld id="{F3D58CC4-6BC7-4E68-A251-37FB7BE21142}" type="slidenum">
              <a:rPr lang="en-US" smtClean="0"/>
              <a:pPr/>
              <a:t>‹#›</a:t>
            </a:fld>
            <a:endParaRPr lang="en-US"/>
          </a:p>
        </p:txBody>
      </p:sp>
      <p:cxnSp>
        <p:nvCxnSpPr>
          <p:cNvPr id="9" name="Suora yhdysviiva 8"/>
          <p:cNvCxnSpPr/>
          <p:nvPr userDrawn="1"/>
        </p:nvCxnSpPr>
        <p:spPr>
          <a:xfrm>
            <a:off x="371474" y="3867150"/>
            <a:ext cx="7776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SIO_kansi_kuvall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Suorakulmio 7"/>
          <p:cNvSpPr/>
          <p:nvPr userDrawn="1"/>
        </p:nvSpPr>
        <p:spPr>
          <a:xfrm>
            <a:off x="0" y="0"/>
            <a:ext cx="9144000" cy="5143500"/>
          </a:xfrm>
          <a:prstGeom prst="rect">
            <a:avLst/>
          </a:prstGeom>
          <a:gradFill flip="none" rotWithShape="1">
            <a:gsLst>
              <a:gs pos="0">
                <a:schemeClr val="tx1">
                  <a:lumMod val="75000"/>
                </a:schemeClr>
              </a:gs>
              <a:gs pos="50000">
                <a:schemeClr val="accent4">
                  <a:alpha val="0"/>
                </a:schemeClr>
              </a:gs>
              <a:gs pos="100000">
                <a:schemeClr val="tx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ctrTitle" hasCustomPrompt="1"/>
          </p:nvPr>
        </p:nvSpPr>
        <p:spPr>
          <a:xfrm>
            <a:off x="360391" y="2028825"/>
            <a:ext cx="7772400" cy="1714500"/>
          </a:xfrm>
        </p:spPr>
        <p:txBody>
          <a:bodyPr>
            <a:normAutofit/>
          </a:bodyPr>
          <a:lstStyle>
            <a:lvl1pPr algn="l">
              <a:lnSpc>
                <a:spcPct val="85000"/>
              </a:lnSpc>
              <a:defRPr sz="4000" b="1" baseline="0">
                <a:solidFill>
                  <a:schemeClr val="bg1"/>
                </a:solidFill>
              </a:defRPr>
            </a:lvl1pPr>
          </a:lstStyle>
          <a:p>
            <a:r>
              <a:rPr lang="fi-FI"/>
              <a:t>Muokkaa perustyyl. napsauttamalla</a:t>
            </a:r>
            <a:endParaRPr lang="en-US"/>
          </a:p>
        </p:txBody>
      </p:sp>
      <p:sp>
        <p:nvSpPr>
          <p:cNvPr id="3" name="Alaotsikko 2"/>
          <p:cNvSpPr>
            <a:spLocks noGrp="1"/>
          </p:cNvSpPr>
          <p:nvPr>
            <p:ph type="subTitle" idx="1"/>
          </p:nvPr>
        </p:nvSpPr>
        <p:spPr>
          <a:xfrm>
            <a:off x="360391" y="3924299"/>
            <a:ext cx="7783484" cy="642319"/>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a:p>
        </p:txBody>
      </p:sp>
      <p:sp>
        <p:nvSpPr>
          <p:cNvPr id="5" name="Alatunnisteen paikkamerkki 4"/>
          <p:cNvSpPr>
            <a:spLocks noGrp="1"/>
          </p:cNvSpPr>
          <p:nvPr>
            <p:ph type="ftr" sz="quarter" idx="11"/>
          </p:nvPr>
        </p:nvSpPr>
        <p:spPr/>
        <p:txBody>
          <a:bodyPr/>
          <a:lstStyle>
            <a:lvl1pPr>
              <a:defRPr>
                <a:solidFill>
                  <a:schemeClr val="bg2">
                    <a:lumMod val="90000"/>
                  </a:schemeClr>
                </a:solidFill>
              </a:defRPr>
            </a:lvl1pPr>
          </a:lstStyle>
          <a:p>
            <a:r>
              <a:rPr lang="en-US" dirty="0"/>
              <a:t>© TEOLLISUUDEN PALKANSAAJAT</a:t>
            </a:r>
          </a:p>
        </p:txBody>
      </p:sp>
      <p:sp>
        <p:nvSpPr>
          <p:cNvPr id="6" name="Dian numeron paikkamerkki 5"/>
          <p:cNvSpPr>
            <a:spLocks noGrp="1"/>
          </p:cNvSpPr>
          <p:nvPr>
            <p:ph type="sldNum" sz="quarter" idx="12"/>
          </p:nvPr>
        </p:nvSpPr>
        <p:spPr/>
        <p:txBody>
          <a:bodyPr/>
          <a:lstStyle/>
          <a:p>
            <a:fld id="{F3D58CC4-6BC7-4E68-A251-37FB7BE21142}" type="slidenum">
              <a:rPr lang="en-US" smtClean="0"/>
              <a:pPr/>
              <a:t>‹#›</a:t>
            </a:fld>
            <a:endParaRPr lang="en-US"/>
          </a:p>
        </p:txBody>
      </p:sp>
      <p:cxnSp>
        <p:nvCxnSpPr>
          <p:cNvPr id="9" name="Suora yhdysviiva 8"/>
          <p:cNvCxnSpPr/>
          <p:nvPr userDrawn="1"/>
        </p:nvCxnSpPr>
        <p:spPr>
          <a:xfrm>
            <a:off x="371474" y="3867150"/>
            <a:ext cx="7776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OSIO_kansi_kuvall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Suorakulmio 9"/>
          <p:cNvSpPr/>
          <p:nvPr userDrawn="1"/>
        </p:nvSpPr>
        <p:spPr>
          <a:xfrm>
            <a:off x="0" y="0"/>
            <a:ext cx="9144000" cy="5143500"/>
          </a:xfrm>
          <a:prstGeom prst="rect">
            <a:avLst/>
          </a:prstGeom>
          <a:gradFill flip="none" rotWithShape="1">
            <a:gsLst>
              <a:gs pos="0">
                <a:schemeClr val="tx1">
                  <a:lumMod val="75000"/>
                </a:schemeClr>
              </a:gs>
              <a:gs pos="50000">
                <a:schemeClr val="accent4">
                  <a:alpha val="0"/>
                </a:schemeClr>
              </a:gs>
              <a:gs pos="100000">
                <a:schemeClr val="tx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ctrTitle" hasCustomPrompt="1"/>
          </p:nvPr>
        </p:nvSpPr>
        <p:spPr>
          <a:xfrm>
            <a:off x="360391" y="2028825"/>
            <a:ext cx="7772400" cy="1714500"/>
          </a:xfrm>
        </p:spPr>
        <p:txBody>
          <a:bodyPr>
            <a:normAutofit/>
          </a:bodyPr>
          <a:lstStyle>
            <a:lvl1pPr algn="l">
              <a:lnSpc>
                <a:spcPct val="85000"/>
              </a:lnSpc>
              <a:defRPr sz="4000" b="1" baseline="0">
                <a:solidFill>
                  <a:schemeClr val="bg1"/>
                </a:solidFill>
              </a:defRPr>
            </a:lvl1pPr>
          </a:lstStyle>
          <a:p>
            <a:r>
              <a:rPr lang="fi-FI"/>
              <a:t>Muokkaa perustyyl. napsauttamalla</a:t>
            </a:r>
            <a:endParaRPr lang="en-US"/>
          </a:p>
        </p:txBody>
      </p:sp>
      <p:sp>
        <p:nvSpPr>
          <p:cNvPr id="3" name="Alaotsikko 2"/>
          <p:cNvSpPr>
            <a:spLocks noGrp="1"/>
          </p:cNvSpPr>
          <p:nvPr>
            <p:ph type="subTitle" idx="1"/>
          </p:nvPr>
        </p:nvSpPr>
        <p:spPr>
          <a:xfrm>
            <a:off x="360391" y="3924299"/>
            <a:ext cx="7783484" cy="642319"/>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a:p>
        </p:txBody>
      </p:sp>
      <p:sp>
        <p:nvSpPr>
          <p:cNvPr id="5" name="Alatunnisteen paikkamerkki 4"/>
          <p:cNvSpPr>
            <a:spLocks noGrp="1"/>
          </p:cNvSpPr>
          <p:nvPr>
            <p:ph type="ftr" sz="quarter" idx="11"/>
          </p:nvPr>
        </p:nvSpPr>
        <p:spPr/>
        <p:txBody>
          <a:bodyPr/>
          <a:lstStyle>
            <a:lvl1pPr>
              <a:defRPr>
                <a:solidFill>
                  <a:schemeClr val="bg2">
                    <a:lumMod val="90000"/>
                  </a:schemeClr>
                </a:solidFill>
              </a:defRPr>
            </a:lvl1pPr>
          </a:lstStyle>
          <a:p>
            <a:r>
              <a:rPr lang="en-US" dirty="0"/>
              <a:t>© TEOLLISUUDEN PALKANSAAJAT</a:t>
            </a:r>
          </a:p>
        </p:txBody>
      </p:sp>
      <p:sp>
        <p:nvSpPr>
          <p:cNvPr id="6" name="Dian numeron paikkamerkki 5"/>
          <p:cNvSpPr>
            <a:spLocks noGrp="1"/>
          </p:cNvSpPr>
          <p:nvPr>
            <p:ph type="sldNum" sz="quarter" idx="12"/>
          </p:nvPr>
        </p:nvSpPr>
        <p:spPr/>
        <p:txBody>
          <a:bodyPr/>
          <a:lstStyle/>
          <a:p>
            <a:fld id="{F3D58CC4-6BC7-4E68-A251-37FB7BE21142}" type="slidenum">
              <a:rPr lang="en-US" smtClean="0"/>
              <a:pPr/>
              <a:t>‹#›</a:t>
            </a:fld>
            <a:endParaRPr lang="en-US"/>
          </a:p>
        </p:txBody>
      </p:sp>
      <p:cxnSp>
        <p:nvCxnSpPr>
          <p:cNvPr id="9" name="Suora yhdysviiva 8"/>
          <p:cNvCxnSpPr/>
          <p:nvPr userDrawn="1"/>
        </p:nvCxnSpPr>
        <p:spPr>
          <a:xfrm>
            <a:off x="371474" y="3867150"/>
            <a:ext cx="7776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OSIO_kansi_kuvall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Suorakulmio 9"/>
          <p:cNvSpPr/>
          <p:nvPr userDrawn="1"/>
        </p:nvSpPr>
        <p:spPr>
          <a:xfrm>
            <a:off x="0" y="0"/>
            <a:ext cx="9144000" cy="5143500"/>
          </a:xfrm>
          <a:prstGeom prst="rect">
            <a:avLst/>
          </a:prstGeom>
          <a:gradFill flip="none" rotWithShape="1">
            <a:gsLst>
              <a:gs pos="0">
                <a:schemeClr val="tx1">
                  <a:lumMod val="75000"/>
                </a:schemeClr>
              </a:gs>
              <a:gs pos="50000">
                <a:schemeClr val="accent4">
                  <a:alpha val="0"/>
                </a:schemeClr>
              </a:gs>
              <a:gs pos="100000">
                <a:schemeClr val="tx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ctrTitle" hasCustomPrompt="1"/>
          </p:nvPr>
        </p:nvSpPr>
        <p:spPr>
          <a:xfrm>
            <a:off x="360391" y="2028825"/>
            <a:ext cx="7772400" cy="1714500"/>
          </a:xfrm>
        </p:spPr>
        <p:txBody>
          <a:bodyPr>
            <a:normAutofit/>
          </a:bodyPr>
          <a:lstStyle>
            <a:lvl1pPr algn="l">
              <a:lnSpc>
                <a:spcPct val="85000"/>
              </a:lnSpc>
              <a:defRPr sz="4000" b="1" baseline="0">
                <a:solidFill>
                  <a:schemeClr val="bg1"/>
                </a:solidFill>
              </a:defRPr>
            </a:lvl1pPr>
          </a:lstStyle>
          <a:p>
            <a:r>
              <a:rPr lang="fi-FI"/>
              <a:t>Muokkaa perustyyl. napsauttamalla</a:t>
            </a:r>
            <a:endParaRPr lang="en-US"/>
          </a:p>
        </p:txBody>
      </p:sp>
      <p:sp>
        <p:nvSpPr>
          <p:cNvPr id="3" name="Alaotsikko 2"/>
          <p:cNvSpPr>
            <a:spLocks noGrp="1"/>
          </p:cNvSpPr>
          <p:nvPr>
            <p:ph type="subTitle" idx="1"/>
          </p:nvPr>
        </p:nvSpPr>
        <p:spPr>
          <a:xfrm>
            <a:off x="360391" y="3924299"/>
            <a:ext cx="7783484" cy="642319"/>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a:p>
        </p:txBody>
      </p:sp>
      <p:sp>
        <p:nvSpPr>
          <p:cNvPr id="5" name="Alatunnisteen paikkamerkki 4"/>
          <p:cNvSpPr>
            <a:spLocks noGrp="1"/>
          </p:cNvSpPr>
          <p:nvPr>
            <p:ph type="ftr" sz="quarter" idx="11"/>
          </p:nvPr>
        </p:nvSpPr>
        <p:spPr/>
        <p:txBody>
          <a:bodyPr/>
          <a:lstStyle>
            <a:lvl1pPr>
              <a:defRPr>
                <a:solidFill>
                  <a:schemeClr val="bg2">
                    <a:lumMod val="90000"/>
                  </a:schemeClr>
                </a:solidFill>
              </a:defRPr>
            </a:lvl1pPr>
          </a:lstStyle>
          <a:p>
            <a:r>
              <a:rPr lang="en-US" dirty="0"/>
              <a:t>© TEOLLISUUDEN PALKANSAAJAT</a:t>
            </a:r>
          </a:p>
        </p:txBody>
      </p:sp>
      <p:sp>
        <p:nvSpPr>
          <p:cNvPr id="6" name="Dian numeron paikkamerkki 5"/>
          <p:cNvSpPr>
            <a:spLocks noGrp="1"/>
          </p:cNvSpPr>
          <p:nvPr>
            <p:ph type="sldNum" sz="quarter" idx="12"/>
          </p:nvPr>
        </p:nvSpPr>
        <p:spPr/>
        <p:txBody>
          <a:bodyPr/>
          <a:lstStyle/>
          <a:p>
            <a:fld id="{F3D58CC4-6BC7-4E68-A251-37FB7BE21142}" type="slidenum">
              <a:rPr lang="en-US" smtClean="0"/>
              <a:pPr/>
              <a:t>‹#›</a:t>
            </a:fld>
            <a:endParaRPr lang="en-US"/>
          </a:p>
        </p:txBody>
      </p:sp>
      <p:cxnSp>
        <p:nvCxnSpPr>
          <p:cNvPr id="9" name="Suora yhdysviiva 8"/>
          <p:cNvCxnSpPr/>
          <p:nvPr userDrawn="1"/>
        </p:nvCxnSpPr>
        <p:spPr>
          <a:xfrm>
            <a:off x="371474" y="3867150"/>
            <a:ext cx="7776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3_OSIO_kansi_kuvall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Suorakulmio 9"/>
          <p:cNvSpPr/>
          <p:nvPr userDrawn="1"/>
        </p:nvSpPr>
        <p:spPr>
          <a:xfrm>
            <a:off x="0" y="0"/>
            <a:ext cx="9144000" cy="5143500"/>
          </a:xfrm>
          <a:prstGeom prst="rect">
            <a:avLst/>
          </a:prstGeom>
          <a:gradFill flip="none" rotWithShape="1">
            <a:gsLst>
              <a:gs pos="0">
                <a:schemeClr val="tx1">
                  <a:lumMod val="75000"/>
                </a:schemeClr>
              </a:gs>
              <a:gs pos="50000">
                <a:schemeClr val="accent4">
                  <a:alpha val="0"/>
                </a:schemeClr>
              </a:gs>
              <a:gs pos="100000">
                <a:schemeClr val="tx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ctrTitle" hasCustomPrompt="1"/>
          </p:nvPr>
        </p:nvSpPr>
        <p:spPr>
          <a:xfrm>
            <a:off x="360391" y="2028825"/>
            <a:ext cx="7772400" cy="1714500"/>
          </a:xfrm>
        </p:spPr>
        <p:txBody>
          <a:bodyPr>
            <a:normAutofit/>
          </a:bodyPr>
          <a:lstStyle>
            <a:lvl1pPr algn="l">
              <a:lnSpc>
                <a:spcPct val="85000"/>
              </a:lnSpc>
              <a:defRPr sz="4000" b="1" baseline="0">
                <a:solidFill>
                  <a:schemeClr val="bg1"/>
                </a:solidFill>
              </a:defRPr>
            </a:lvl1pPr>
          </a:lstStyle>
          <a:p>
            <a:r>
              <a:rPr lang="fi-FI"/>
              <a:t>Muokkaa perustyyl. napsauttamalla</a:t>
            </a:r>
            <a:endParaRPr lang="en-US"/>
          </a:p>
        </p:txBody>
      </p:sp>
      <p:sp>
        <p:nvSpPr>
          <p:cNvPr id="3" name="Alaotsikko 2"/>
          <p:cNvSpPr>
            <a:spLocks noGrp="1"/>
          </p:cNvSpPr>
          <p:nvPr>
            <p:ph type="subTitle" idx="1"/>
          </p:nvPr>
        </p:nvSpPr>
        <p:spPr>
          <a:xfrm>
            <a:off x="360391" y="3924299"/>
            <a:ext cx="7783484" cy="642319"/>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a:p>
        </p:txBody>
      </p:sp>
      <p:sp>
        <p:nvSpPr>
          <p:cNvPr id="5" name="Alatunnisteen paikkamerkki 4"/>
          <p:cNvSpPr>
            <a:spLocks noGrp="1"/>
          </p:cNvSpPr>
          <p:nvPr>
            <p:ph type="ftr" sz="quarter" idx="11"/>
          </p:nvPr>
        </p:nvSpPr>
        <p:spPr/>
        <p:txBody>
          <a:bodyPr/>
          <a:lstStyle>
            <a:lvl1pPr>
              <a:defRPr>
                <a:solidFill>
                  <a:schemeClr val="bg2">
                    <a:lumMod val="90000"/>
                  </a:schemeClr>
                </a:solidFill>
              </a:defRPr>
            </a:lvl1pPr>
          </a:lstStyle>
          <a:p>
            <a:r>
              <a:rPr lang="en-US" dirty="0"/>
              <a:t>© TEOLLISUUDEN PALKANSAAJAT</a:t>
            </a:r>
          </a:p>
        </p:txBody>
      </p:sp>
      <p:sp>
        <p:nvSpPr>
          <p:cNvPr id="6" name="Dian numeron paikkamerkki 5"/>
          <p:cNvSpPr>
            <a:spLocks noGrp="1"/>
          </p:cNvSpPr>
          <p:nvPr>
            <p:ph type="sldNum" sz="quarter" idx="12"/>
          </p:nvPr>
        </p:nvSpPr>
        <p:spPr/>
        <p:txBody>
          <a:bodyPr/>
          <a:lstStyle/>
          <a:p>
            <a:fld id="{F3D58CC4-6BC7-4E68-A251-37FB7BE21142}" type="slidenum">
              <a:rPr lang="en-US" smtClean="0"/>
              <a:pPr/>
              <a:t>‹#›</a:t>
            </a:fld>
            <a:endParaRPr lang="en-US"/>
          </a:p>
        </p:txBody>
      </p:sp>
      <p:cxnSp>
        <p:nvCxnSpPr>
          <p:cNvPr id="9" name="Suora yhdysviiva 8"/>
          <p:cNvCxnSpPr/>
          <p:nvPr userDrawn="1"/>
        </p:nvCxnSpPr>
        <p:spPr>
          <a:xfrm>
            <a:off x="371474" y="3867150"/>
            <a:ext cx="7776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63890" y="205979"/>
            <a:ext cx="7072608" cy="857250"/>
          </a:xfrm>
        </p:spPr>
        <p:txBody>
          <a:bodyPr/>
          <a:lstStyle>
            <a:lvl1pPr>
              <a:defRPr>
                <a:solidFill>
                  <a:schemeClr val="tx2"/>
                </a:solidFill>
              </a:defRPr>
            </a:lvl1pPr>
          </a:lstStyle>
          <a:p>
            <a:r>
              <a:rPr lang="fi-FI"/>
              <a:t>Muokkaa perustyyl. napsautt.</a:t>
            </a:r>
            <a:endParaRPr lang="en-US"/>
          </a:p>
        </p:txBody>
      </p:sp>
      <p:sp>
        <p:nvSpPr>
          <p:cNvPr id="3" name="Sisällön paikkamerkki 2"/>
          <p:cNvSpPr>
            <a:spLocks noGrp="1"/>
          </p:cNvSpPr>
          <p:nvPr>
            <p:ph idx="1"/>
          </p:nvPr>
        </p:nvSpPr>
        <p:spPr>
          <a:xfrm>
            <a:off x="363889" y="1284130"/>
            <a:ext cx="7668000" cy="324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Alatunnisteen paikkamerkki 4"/>
          <p:cNvSpPr>
            <a:spLocks noGrp="1"/>
          </p:cNvSpPr>
          <p:nvPr>
            <p:ph type="ftr" sz="quarter" idx="11"/>
          </p:nvPr>
        </p:nvSpPr>
        <p:spPr/>
        <p:txBody>
          <a:bodyPr/>
          <a:lstStyle/>
          <a:p>
            <a:r>
              <a:rPr lang="en-US" dirty="0"/>
              <a:t>© TEOLLISUUDEN PALKANSAAJAT</a:t>
            </a:r>
          </a:p>
        </p:txBody>
      </p:sp>
      <p:sp>
        <p:nvSpPr>
          <p:cNvPr id="6" name="Dian numeron paikkamerkki 5"/>
          <p:cNvSpPr>
            <a:spLocks noGrp="1"/>
          </p:cNvSpPr>
          <p:nvPr>
            <p:ph type="sldNum" sz="quarter" idx="12"/>
          </p:nvPr>
        </p:nvSpPr>
        <p:spPr/>
        <p:txBody>
          <a:bodyPr/>
          <a:lstStyle/>
          <a:p>
            <a:fld id="{F3D58CC4-6BC7-4E68-A251-37FB7BE21142}" type="slidenum">
              <a:rPr lang="en-US" smtClean="0"/>
              <a:pPr/>
              <a:t>‹#›</a:t>
            </a:fld>
            <a:endParaRPr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63890" y="205979"/>
            <a:ext cx="7072608" cy="857250"/>
          </a:xfrm>
        </p:spPr>
        <p:txBody>
          <a:bodyPr/>
          <a:lstStyle>
            <a:lvl1pPr>
              <a:defRPr>
                <a:solidFill>
                  <a:schemeClr val="tx2"/>
                </a:solidFill>
              </a:defRPr>
            </a:lvl1pPr>
          </a:lstStyle>
          <a:p>
            <a:r>
              <a:rPr lang="fi-FI"/>
              <a:t>Muokkaa perustyyl. napsautt.</a:t>
            </a:r>
            <a:endParaRPr lang="en-US"/>
          </a:p>
        </p:txBody>
      </p:sp>
      <p:sp>
        <p:nvSpPr>
          <p:cNvPr id="5" name="Alatunnisteen paikkamerkki 4"/>
          <p:cNvSpPr>
            <a:spLocks noGrp="1"/>
          </p:cNvSpPr>
          <p:nvPr>
            <p:ph type="ftr" sz="quarter" idx="11"/>
          </p:nvPr>
        </p:nvSpPr>
        <p:spPr/>
        <p:txBody>
          <a:bodyPr/>
          <a:lstStyle/>
          <a:p>
            <a:r>
              <a:rPr lang="en-US" dirty="0"/>
              <a:t>© TEOLLISUUDEN PALKANSAAJAT</a:t>
            </a:r>
          </a:p>
        </p:txBody>
      </p:sp>
      <p:sp>
        <p:nvSpPr>
          <p:cNvPr id="6" name="Dian numeron paikkamerkki 5"/>
          <p:cNvSpPr>
            <a:spLocks noGrp="1"/>
          </p:cNvSpPr>
          <p:nvPr>
            <p:ph type="sldNum" sz="quarter" idx="12"/>
          </p:nvPr>
        </p:nvSpPr>
        <p:spPr/>
        <p:txBody>
          <a:bodyPr/>
          <a:lstStyle/>
          <a:p>
            <a:fld id="{F3D58CC4-6BC7-4E68-A251-37FB7BE21142}" type="slidenum">
              <a:rPr lang="en-US" smtClean="0"/>
              <a:pPr/>
              <a:t>‹#›</a:t>
            </a:fld>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363889" y="205979"/>
            <a:ext cx="6969971" cy="857250"/>
          </a:xfrm>
          <a:prstGeom prst="rect">
            <a:avLst/>
          </a:prstGeom>
        </p:spPr>
        <p:txBody>
          <a:bodyPr vert="horz" lIns="0" tIns="45720" rIns="0" bIns="45720" rtlCol="0" anchor="b">
            <a:noAutofit/>
          </a:bodyPr>
          <a:lstStyle/>
          <a:p>
            <a:r>
              <a:rPr lang="fi-FI"/>
              <a:t>Muokkaa perustyyl. napsautt.</a:t>
            </a:r>
            <a:endParaRPr lang="en-US"/>
          </a:p>
        </p:txBody>
      </p:sp>
      <p:sp>
        <p:nvSpPr>
          <p:cNvPr id="3" name="Tekstin paikkamerkki 2"/>
          <p:cNvSpPr>
            <a:spLocks noGrp="1"/>
          </p:cNvSpPr>
          <p:nvPr>
            <p:ph type="body" idx="1"/>
          </p:nvPr>
        </p:nvSpPr>
        <p:spPr>
          <a:xfrm>
            <a:off x="363889" y="1284130"/>
            <a:ext cx="7893703" cy="3240000"/>
          </a:xfrm>
          <a:prstGeom prst="rect">
            <a:avLst/>
          </a:prstGeom>
        </p:spPr>
        <p:txBody>
          <a:bodyPr vert="horz" lIns="0" tIns="45720" rIns="14400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Alatunnisteen paikkamerkki 4"/>
          <p:cNvSpPr>
            <a:spLocks noGrp="1"/>
          </p:cNvSpPr>
          <p:nvPr>
            <p:ph type="ftr" sz="quarter" idx="3"/>
          </p:nvPr>
        </p:nvSpPr>
        <p:spPr>
          <a:xfrm>
            <a:off x="642999" y="4711277"/>
            <a:ext cx="2895600" cy="273844"/>
          </a:xfrm>
          <a:prstGeom prst="rect">
            <a:avLst/>
          </a:prstGeom>
        </p:spPr>
        <p:txBody>
          <a:bodyPr vert="horz" lIns="0" tIns="45720" rIns="91440" bIns="45720" rtlCol="0" anchor="ctr"/>
          <a:lstStyle>
            <a:lvl1pPr algn="l">
              <a:defRPr sz="800" b="0">
                <a:solidFill>
                  <a:schemeClr val="tx1"/>
                </a:solidFill>
              </a:defRPr>
            </a:lvl1pPr>
          </a:lstStyle>
          <a:p>
            <a:r>
              <a:rPr lang="en-US"/>
              <a:t>© 2017 TEOLLISUUDEN PALKANSAAJAT</a:t>
            </a:r>
          </a:p>
        </p:txBody>
      </p:sp>
      <p:sp>
        <p:nvSpPr>
          <p:cNvPr id="6" name="Dian numeron paikkamerkki 5"/>
          <p:cNvSpPr>
            <a:spLocks noGrp="1"/>
          </p:cNvSpPr>
          <p:nvPr>
            <p:ph type="sldNum" sz="quarter" idx="4"/>
          </p:nvPr>
        </p:nvSpPr>
        <p:spPr>
          <a:xfrm>
            <a:off x="365308" y="4711277"/>
            <a:ext cx="252000" cy="273844"/>
          </a:xfrm>
          <a:prstGeom prst="rect">
            <a:avLst/>
          </a:prstGeom>
        </p:spPr>
        <p:txBody>
          <a:bodyPr vert="horz" lIns="0" tIns="45720" rIns="0" bIns="45720" rtlCol="0" anchor="ctr"/>
          <a:lstStyle>
            <a:lvl1pPr algn="l">
              <a:defRPr sz="800" b="1">
                <a:solidFill>
                  <a:schemeClr val="tx2"/>
                </a:solidFill>
              </a:defRPr>
            </a:lvl1pPr>
          </a:lstStyle>
          <a:p>
            <a:fld id="{F3D58CC4-6BC7-4E68-A251-37FB7BE21142}" type="slidenum">
              <a:rPr lang="en-US" smtClean="0"/>
              <a:pPr/>
              <a:t>‹#›</a:t>
            </a:fld>
            <a:endParaRPr lang="en-US"/>
          </a:p>
        </p:txBody>
      </p:sp>
      <p:pic>
        <p:nvPicPr>
          <p:cNvPr id="10" name="Kuva 9" descr="PPT_TP_liikemerkki_2017.emf"/>
          <p:cNvPicPr>
            <a:picLocks noChangeAspect="1"/>
          </p:cNvPicPr>
          <p:nvPr userDrawn="1"/>
        </p:nvPicPr>
        <p:blipFill>
          <a:blip r:embed="rId17" cstate="print"/>
          <a:stretch>
            <a:fillRect/>
          </a:stretch>
        </p:blipFill>
        <p:spPr>
          <a:xfrm>
            <a:off x="7506867" y="266708"/>
            <a:ext cx="1260000" cy="1255923"/>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78" r:id="rId2"/>
    <p:sldLayoutId id="2147483671" r:id="rId3"/>
    <p:sldLayoutId id="2147483670" r:id="rId4"/>
    <p:sldLayoutId id="2147483676" r:id="rId5"/>
    <p:sldLayoutId id="2147483675" r:id="rId6"/>
    <p:sldLayoutId id="2147483677" r:id="rId7"/>
    <p:sldLayoutId id="2147483650" r:id="rId8"/>
    <p:sldLayoutId id="2147483662" r:id="rId9"/>
    <p:sldLayoutId id="2147483673" r:id="rId10"/>
    <p:sldLayoutId id="2147483672" r:id="rId11"/>
    <p:sldLayoutId id="2147483663" r:id="rId12"/>
    <p:sldLayoutId id="2147483665" r:id="rId13"/>
    <p:sldLayoutId id="2147483652" r:id="rId14"/>
    <p:sldLayoutId id="2147483655" r:id="rId15"/>
  </p:sldLayoutIdLst>
  <p:transition spd="med">
    <p:wipe dir="r"/>
  </p:transition>
  <p:hf hdr="0" dt="0"/>
  <p:txStyles>
    <p:titleStyle>
      <a:lvl1pPr algn="l" defTabSz="914400" rtl="0" eaLnBrk="1" latinLnBrk="0" hangingPunct="1">
        <a:lnSpc>
          <a:spcPts val="2700"/>
        </a:lnSpc>
        <a:spcBef>
          <a:spcPct val="0"/>
        </a:spcBef>
        <a:buNone/>
        <a:defRPr sz="2800" b="1" kern="1200" spc="-50" baseline="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diagramLayout" Target="../diagrams/layout3.xml"/><Relationship Id="rId7" Type="http://schemas.openxmlformats.org/officeDocument/2006/relationships/image" Target="../media/image28.png"/><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hyperlink" Target="https://finlex.fi/fi/esitykset/he/2006/20060254" TargetMode="External"/><Relationship Id="rId2" Type="http://schemas.openxmlformats.org/officeDocument/2006/relationships/hyperlink" Target="https://finlex.fi/fi/laki/ajantasa/2007/20070335" TargetMode="Externa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1.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0.png"/><Relationship Id="rId11" Type="http://schemas.openxmlformats.org/officeDocument/2006/relationships/image" Target="../media/image17.svg"/><Relationship Id="rId5" Type="http://schemas.openxmlformats.org/officeDocument/2006/relationships/image" Target="../media/image13.sv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sv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7F3073-E819-4041-BCEC-E4A4C54CE52B}"/>
              </a:ext>
            </a:extLst>
          </p:cNvPr>
          <p:cNvSpPr>
            <a:spLocks noGrp="1"/>
          </p:cNvSpPr>
          <p:nvPr>
            <p:ph type="ctrTitle"/>
          </p:nvPr>
        </p:nvSpPr>
        <p:spPr>
          <a:xfrm>
            <a:off x="360391" y="2028825"/>
            <a:ext cx="7772400" cy="1714500"/>
          </a:xfrm>
        </p:spPr>
        <p:txBody>
          <a:bodyPr anchor="b">
            <a:normAutofit/>
          </a:bodyPr>
          <a:lstStyle/>
          <a:p>
            <a:r>
              <a:rPr lang="fi-FI" dirty="0"/>
              <a:t>Kansallinen konserniyhteistoiminta</a:t>
            </a:r>
          </a:p>
        </p:txBody>
      </p:sp>
      <p:sp>
        <p:nvSpPr>
          <p:cNvPr id="8" name="Subtitle 2">
            <a:extLst>
              <a:ext uri="{FF2B5EF4-FFF2-40B4-BE49-F238E27FC236}">
                <a16:creationId xmlns:a16="http://schemas.microsoft.com/office/drawing/2014/main" id="{89E28308-86AB-C077-BC3C-299745D1E3E1}"/>
              </a:ext>
            </a:extLst>
          </p:cNvPr>
          <p:cNvSpPr>
            <a:spLocks noGrp="1"/>
          </p:cNvSpPr>
          <p:nvPr>
            <p:ph type="subTitle" idx="1"/>
          </p:nvPr>
        </p:nvSpPr>
        <p:spPr>
          <a:xfrm>
            <a:off x="360391" y="3924299"/>
            <a:ext cx="7783484" cy="642319"/>
          </a:xfrm>
        </p:spPr>
        <p:txBody>
          <a:bodyPr/>
          <a:lstStyle/>
          <a:p>
            <a:r>
              <a:rPr lang="en-US" dirty="0"/>
              <a:t>Maria Jauhiainen</a:t>
            </a:r>
          </a:p>
          <a:p>
            <a:r>
              <a:rPr lang="en-US" dirty="0" err="1"/>
              <a:t>Lakimies</a:t>
            </a:r>
            <a:endParaRPr lang="en-US" dirty="0"/>
          </a:p>
          <a:p>
            <a:endParaRPr lang="en-US" dirty="0"/>
          </a:p>
        </p:txBody>
      </p:sp>
      <p:sp>
        <p:nvSpPr>
          <p:cNvPr id="10" name="Footer Placeholder 3">
            <a:extLst>
              <a:ext uri="{FF2B5EF4-FFF2-40B4-BE49-F238E27FC236}">
                <a16:creationId xmlns:a16="http://schemas.microsoft.com/office/drawing/2014/main" id="{30552380-AE0F-00F4-2C08-3B83F00A24EE}"/>
              </a:ext>
            </a:extLst>
          </p:cNvPr>
          <p:cNvSpPr>
            <a:spLocks noGrp="1"/>
          </p:cNvSpPr>
          <p:nvPr>
            <p:ph type="ftr" sz="quarter" idx="11"/>
          </p:nvPr>
        </p:nvSpPr>
        <p:spPr>
          <a:xfrm>
            <a:off x="642999" y="4711277"/>
            <a:ext cx="2895600" cy="273844"/>
          </a:xfrm>
        </p:spPr>
        <p:txBody>
          <a:bodyPr/>
          <a:lstStyle/>
          <a:p>
            <a:pPr>
              <a:spcAft>
                <a:spcPts val="600"/>
              </a:spcAft>
            </a:pPr>
            <a:r>
              <a:rPr lang="en-US" dirty="0"/>
              <a:t>© TEOLLISUUDEN PALKANSAAJAT</a:t>
            </a:r>
          </a:p>
        </p:txBody>
      </p:sp>
    </p:spTree>
    <p:extLst>
      <p:ext uri="{BB962C8B-B14F-4D97-AF65-F5344CB8AC3E}">
        <p14:creationId xmlns:p14="http://schemas.microsoft.com/office/powerpoint/2010/main" val="3821030572"/>
      </p:ext>
    </p:extLst>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E9EA1C-2E33-4A4C-B8CE-16DED919D712}"/>
              </a:ext>
            </a:extLst>
          </p:cNvPr>
          <p:cNvSpPr>
            <a:spLocks noGrp="1"/>
          </p:cNvSpPr>
          <p:nvPr>
            <p:ph type="title"/>
          </p:nvPr>
        </p:nvSpPr>
        <p:spPr>
          <a:xfrm>
            <a:off x="363890" y="205979"/>
            <a:ext cx="7072608" cy="857250"/>
          </a:xfrm>
        </p:spPr>
        <p:txBody>
          <a:bodyPr anchor="b">
            <a:normAutofit/>
          </a:bodyPr>
          <a:lstStyle/>
          <a:p>
            <a:r>
              <a:rPr lang="fi-FI" dirty="0"/>
              <a:t>Työntekijämäärän laskeminen</a:t>
            </a:r>
          </a:p>
        </p:txBody>
      </p:sp>
      <p:sp>
        <p:nvSpPr>
          <p:cNvPr id="3" name="Sisällön paikkamerkki 2">
            <a:extLst>
              <a:ext uri="{FF2B5EF4-FFF2-40B4-BE49-F238E27FC236}">
                <a16:creationId xmlns:a16="http://schemas.microsoft.com/office/drawing/2014/main" id="{1DC5C598-1F8E-4D7F-9B68-CB3693AD12BA}"/>
              </a:ext>
            </a:extLst>
          </p:cNvPr>
          <p:cNvSpPr>
            <a:spLocks noGrp="1"/>
          </p:cNvSpPr>
          <p:nvPr>
            <p:ph idx="1"/>
          </p:nvPr>
        </p:nvSpPr>
        <p:spPr>
          <a:xfrm>
            <a:off x="3445126" y="1284130"/>
            <a:ext cx="4536000" cy="3240000"/>
          </a:xfrm>
        </p:spPr>
        <p:txBody>
          <a:bodyPr>
            <a:normAutofit fontScale="92500"/>
          </a:bodyPr>
          <a:lstStyle/>
          <a:p>
            <a:r>
              <a:rPr lang="fi-FI" dirty="0"/>
              <a:t>suomalaisessa yritysryhmässä ja yrityksessä/itsenäisessä toimintayksikössä tarkoitetut työntekijämäärät lasketaan yrityksessä kahden (2) viimeksi kuluneen vuoden aikana työskennelleiden keskiarvona</a:t>
            </a:r>
          </a:p>
          <a:p>
            <a:r>
              <a:rPr lang="fi-FI" i="1" dirty="0"/>
              <a:t>osa-aikaiset</a:t>
            </a:r>
            <a:r>
              <a:rPr lang="fi-FI" dirty="0"/>
              <a:t> ja </a:t>
            </a:r>
            <a:r>
              <a:rPr lang="fi-FI" i="1" dirty="0"/>
              <a:t>määräaikaiset</a:t>
            </a:r>
            <a:r>
              <a:rPr lang="fi-FI" dirty="0"/>
              <a:t> työntekijät luetaan määriin mukaan</a:t>
            </a:r>
          </a:p>
          <a:p>
            <a:r>
              <a:rPr lang="fi-FI" b="0" i="0" dirty="0">
                <a:effectLst/>
              </a:rPr>
              <a:t>kahden (2) vuoden aika lasketaan taaksepäin siitä, kun yhteistoimintamenettelyn käynnistämistä on esitetty tai vaadittu =&gt; kirjallinen ja päivätty vaatimus</a:t>
            </a:r>
            <a:endParaRPr lang="fi-FI" dirty="0"/>
          </a:p>
        </p:txBody>
      </p:sp>
      <p:sp>
        <p:nvSpPr>
          <p:cNvPr id="10" name="Slide Number Placeholder 4">
            <a:extLst>
              <a:ext uri="{FF2B5EF4-FFF2-40B4-BE49-F238E27FC236}">
                <a16:creationId xmlns:a16="http://schemas.microsoft.com/office/drawing/2014/main" id="{AA336600-96C6-68C5-7A47-E096F4DF28B2}"/>
              </a:ext>
            </a:extLst>
          </p:cNvPr>
          <p:cNvSpPr>
            <a:spLocks noGrp="1"/>
          </p:cNvSpPr>
          <p:nvPr>
            <p:ph type="sldNum" sz="quarter" idx="12"/>
          </p:nvPr>
        </p:nvSpPr>
        <p:spPr>
          <a:xfrm>
            <a:off x="365308" y="4711277"/>
            <a:ext cx="252000" cy="273844"/>
          </a:xfrm>
        </p:spPr>
        <p:txBody>
          <a:bodyPr/>
          <a:lstStyle/>
          <a:p>
            <a:pPr>
              <a:spcAft>
                <a:spcPts val="600"/>
              </a:spcAft>
            </a:pPr>
            <a:fld id="{F3D58CC4-6BC7-4E68-A251-37FB7BE21142}" type="slidenum">
              <a:rPr lang="en-US" smtClean="0"/>
              <a:pPr>
                <a:spcAft>
                  <a:spcPts val="600"/>
                </a:spcAft>
              </a:pPr>
              <a:t>10</a:t>
            </a:fld>
            <a:endParaRPr lang="en-US"/>
          </a:p>
        </p:txBody>
      </p:sp>
      <p:pic>
        <p:nvPicPr>
          <p:cNvPr id="5" name="Kuvan paikkamerkki 4" descr="Henkilöt työhaastattelussa">
            <a:extLst>
              <a:ext uri="{FF2B5EF4-FFF2-40B4-BE49-F238E27FC236}">
                <a16:creationId xmlns:a16="http://schemas.microsoft.com/office/drawing/2014/main" id="{B0EEC19D-4514-0503-1E23-3F52AD9A178F}"/>
              </a:ext>
            </a:extLst>
          </p:cNvPr>
          <p:cNvPicPr>
            <a:picLocks noGrp="1" noChangeAspect="1"/>
          </p:cNvPicPr>
          <p:nvPr>
            <p:ph type="pic" idx="13"/>
          </p:nvPr>
        </p:nvPicPr>
        <p:blipFill>
          <a:blip r:embed="rId2" cstate="print">
            <a:extLst>
              <a:ext uri="{28A0092B-C50C-407E-A947-70E740481C1C}">
                <a14:useLocalDpi xmlns:a14="http://schemas.microsoft.com/office/drawing/2010/main" val="0"/>
              </a:ext>
            </a:extLst>
          </a:blip>
          <a:srcRect l="11899" r="11899"/>
          <a:stretch>
            <a:fillRect/>
          </a:stretch>
        </p:blipFill>
        <p:spPr>
          <a:xfrm>
            <a:off x="361950" y="1331913"/>
            <a:ext cx="2879725" cy="2519362"/>
          </a:xfrm>
        </p:spPr>
      </p:pic>
      <p:sp>
        <p:nvSpPr>
          <p:cNvPr id="7" name="Footer Placeholder 4">
            <a:extLst>
              <a:ext uri="{FF2B5EF4-FFF2-40B4-BE49-F238E27FC236}">
                <a16:creationId xmlns:a16="http://schemas.microsoft.com/office/drawing/2014/main" id="{955AAE60-B258-F556-E933-0132922311C5}"/>
              </a:ext>
            </a:extLst>
          </p:cNvPr>
          <p:cNvSpPr>
            <a:spLocks noGrp="1"/>
          </p:cNvSpPr>
          <p:nvPr>
            <p:ph type="ftr" sz="quarter" idx="11"/>
          </p:nvPr>
        </p:nvSpPr>
        <p:spPr>
          <a:xfrm>
            <a:off x="642999" y="4711277"/>
            <a:ext cx="2895600" cy="273844"/>
          </a:xfrm>
        </p:spPr>
        <p:txBody>
          <a:bodyPr/>
          <a:lstStyle/>
          <a:p>
            <a:pPr>
              <a:spcAft>
                <a:spcPts val="600"/>
              </a:spcAft>
            </a:pPr>
            <a:r>
              <a:rPr lang="en-US" dirty="0"/>
              <a:t>© TEOLLISUUDEN PALKANSAAJAT</a:t>
            </a:r>
          </a:p>
        </p:txBody>
      </p:sp>
    </p:spTree>
    <p:extLst>
      <p:ext uri="{BB962C8B-B14F-4D97-AF65-F5344CB8AC3E}">
        <p14:creationId xmlns:p14="http://schemas.microsoft.com/office/powerpoint/2010/main" val="360834856"/>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1FB63F-11DA-4B6A-9FCD-83A0544DD143}"/>
              </a:ext>
            </a:extLst>
          </p:cNvPr>
          <p:cNvSpPr>
            <a:spLocks noGrp="1"/>
          </p:cNvSpPr>
          <p:nvPr>
            <p:ph type="title"/>
          </p:nvPr>
        </p:nvSpPr>
        <p:spPr>
          <a:xfrm>
            <a:off x="363889" y="205979"/>
            <a:ext cx="6969971" cy="857250"/>
          </a:xfrm>
        </p:spPr>
        <p:txBody>
          <a:bodyPr anchor="b">
            <a:normAutofit/>
          </a:bodyPr>
          <a:lstStyle/>
          <a:p>
            <a:r>
              <a:rPr lang="fi-FI"/>
              <a:t>Ensisijaisesti konsernitoiminnasta </a:t>
            </a:r>
            <a:r>
              <a:rPr lang="fi-FI" dirty="0"/>
              <a:t>sovitaan</a:t>
            </a:r>
          </a:p>
        </p:txBody>
      </p:sp>
      <p:sp>
        <p:nvSpPr>
          <p:cNvPr id="3" name="Sisällön paikkamerkki 2">
            <a:extLst>
              <a:ext uri="{FF2B5EF4-FFF2-40B4-BE49-F238E27FC236}">
                <a16:creationId xmlns:a16="http://schemas.microsoft.com/office/drawing/2014/main" id="{E83BCD08-2137-45C1-A01B-073CEB8AB643}"/>
              </a:ext>
            </a:extLst>
          </p:cNvPr>
          <p:cNvSpPr>
            <a:spLocks noGrp="1"/>
          </p:cNvSpPr>
          <p:nvPr>
            <p:ph sz="half" idx="1"/>
          </p:nvPr>
        </p:nvSpPr>
        <p:spPr>
          <a:xfrm>
            <a:off x="352425" y="1257301"/>
            <a:ext cx="3600000" cy="3240000"/>
          </a:xfrm>
        </p:spPr>
        <p:txBody>
          <a:bodyPr>
            <a:normAutofit lnSpcReduction="10000"/>
          </a:bodyPr>
          <a:lstStyle/>
          <a:p>
            <a:r>
              <a:rPr lang="fi-FI" dirty="0"/>
              <a:t>ensisijaisesti yritysryhmän tai yrityksen/itsenäisen toimintayksikön johto ja työntekijöiden edustajat saavat sopia </a:t>
            </a:r>
          </a:p>
          <a:p>
            <a:pPr lvl="1"/>
            <a:r>
              <a:rPr lang="fi-FI" dirty="0"/>
              <a:t>yhteistoiminnan sisällöstä ja menettelytavoista sekä </a:t>
            </a:r>
          </a:p>
          <a:p>
            <a:pPr lvl="1"/>
            <a:r>
              <a:rPr lang="fi-FI" dirty="0"/>
              <a:t>työntekijöiden edustajien määrästä ja jakautumisesta henkilöstöryhmittäin (8 §)</a:t>
            </a:r>
          </a:p>
          <a:p>
            <a:r>
              <a:rPr lang="fi-FI" dirty="0"/>
              <a:t>sopimus yhteistoiminnasta on tehtävä kirjallisesti</a:t>
            </a:r>
          </a:p>
          <a:p>
            <a:r>
              <a:rPr lang="fi-FI" dirty="0"/>
              <a:t>sopimus voi olla voimassa määräajan tai toistaiseksi.</a:t>
            </a:r>
          </a:p>
        </p:txBody>
      </p:sp>
      <p:pic>
        <p:nvPicPr>
          <p:cNvPr id="5" name="Sisällön paikkamerkki 4" descr="Nainen allekirjoittaa sopimusta">
            <a:extLst>
              <a:ext uri="{FF2B5EF4-FFF2-40B4-BE49-F238E27FC236}">
                <a16:creationId xmlns:a16="http://schemas.microsoft.com/office/drawing/2014/main" id="{E480948D-8210-AB50-7250-80F7E7763CBC}"/>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105275" y="1677487"/>
            <a:ext cx="3600450" cy="2399713"/>
          </a:xfrm>
        </p:spPr>
      </p:pic>
      <p:sp>
        <p:nvSpPr>
          <p:cNvPr id="12" name="Slide Number Placeholder 5">
            <a:extLst>
              <a:ext uri="{FF2B5EF4-FFF2-40B4-BE49-F238E27FC236}">
                <a16:creationId xmlns:a16="http://schemas.microsoft.com/office/drawing/2014/main" id="{DD30B68C-A068-A233-9699-CD17AA40857C}"/>
              </a:ext>
            </a:extLst>
          </p:cNvPr>
          <p:cNvSpPr>
            <a:spLocks noGrp="1"/>
          </p:cNvSpPr>
          <p:nvPr>
            <p:ph type="sldNum" sz="quarter" idx="12"/>
          </p:nvPr>
        </p:nvSpPr>
        <p:spPr>
          <a:xfrm>
            <a:off x="365308" y="4711277"/>
            <a:ext cx="252000" cy="273844"/>
          </a:xfrm>
        </p:spPr>
        <p:txBody>
          <a:bodyPr/>
          <a:lstStyle/>
          <a:p>
            <a:pPr>
              <a:spcAft>
                <a:spcPts val="600"/>
              </a:spcAft>
            </a:pPr>
            <a:fld id="{F3D58CC4-6BC7-4E68-A251-37FB7BE21142}" type="slidenum">
              <a:rPr lang="en-US" smtClean="0"/>
              <a:pPr>
                <a:spcAft>
                  <a:spcPts val="600"/>
                </a:spcAft>
              </a:pPr>
              <a:t>11</a:t>
            </a:fld>
            <a:endParaRPr lang="en-US"/>
          </a:p>
        </p:txBody>
      </p:sp>
      <p:sp>
        <p:nvSpPr>
          <p:cNvPr id="7" name="Footer Placeholder 4">
            <a:extLst>
              <a:ext uri="{FF2B5EF4-FFF2-40B4-BE49-F238E27FC236}">
                <a16:creationId xmlns:a16="http://schemas.microsoft.com/office/drawing/2014/main" id="{2110401E-D17A-7B3B-D54B-BA369EF45481}"/>
              </a:ext>
            </a:extLst>
          </p:cNvPr>
          <p:cNvSpPr>
            <a:spLocks noGrp="1"/>
          </p:cNvSpPr>
          <p:nvPr>
            <p:ph type="ftr" sz="quarter" idx="11"/>
          </p:nvPr>
        </p:nvSpPr>
        <p:spPr>
          <a:xfrm>
            <a:off x="642999" y="4711277"/>
            <a:ext cx="2895600" cy="273844"/>
          </a:xfrm>
        </p:spPr>
        <p:txBody>
          <a:bodyPr/>
          <a:lstStyle/>
          <a:p>
            <a:pPr>
              <a:spcAft>
                <a:spcPts val="600"/>
              </a:spcAft>
            </a:pPr>
            <a:r>
              <a:rPr lang="en-US" dirty="0"/>
              <a:t>© TEOLLISUUDEN PALKANSAAJAT</a:t>
            </a:r>
          </a:p>
        </p:txBody>
      </p:sp>
    </p:spTree>
    <p:extLst>
      <p:ext uri="{BB962C8B-B14F-4D97-AF65-F5344CB8AC3E}">
        <p14:creationId xmlns:p14="http://schemas.microsoft.com/office/powerpoint/2010/main" val="3867621605"/>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1FB63F-11DA-4B6A-9FCD-83A0544DD143}"/>
              </a:ext>
            </a:extLst>
          </p:cNvPr>
          <p:cNvSpPr>
            <a:spLocks noGrp="1"/>
          </p:cNvSpPr>
          <p:nvPr>
            <p:ph type="title"/>
          </p:nvPr>
        </p:nvSpPr>
        <p:spPr>
          <a:xfrm>
            <a:off x="363890" y="148829"/>
            <a:ext cx="7072608" cy="684000"/>
          </a:xfrm>
        </p:spPr>
        <p:txBody>
          <a:bodyPr anchor="b">
            <a:normAutofit/>
          </a:bodyPr>
          <a:lstStyle/>
          <a:p>
            <a:r>
              <a:rPr lang="fi-FI" dirty="0">
                <a:solidFill>
                  <a:schemeClr val="accent2"/>
                </a:solidFill>
              </a:rPr>
              <a:t>Neuvotteluryhmä</a:t>
            </a:r>
          </a:p>
        </p:txBody>
      </p:sp>
      <p:sp>
        <p:nvSpPr>
          <p:cNvPr id="11" name="Slide Number Placeholder 4">
            <a:extLst>
              <a:ext uri="{FF2B5EF4-FFF2-40B4-BE49-F238E27FC236}">
                <a16:creationId xmlns:a16="http://schemas.microsoft.com/office/drawing/2014/main" id="{E3BD8075-1DD0-080A-A0EC-71220F593F3A}"/>
              </a:ext>
            </a:extLst>
          </p:cNvPr>
          <p:cNvSpPr>
            <a:spLocks noGrp="1"/>
          </p:cNvSpPr>
          <p:nvPr>
            <p:ph type="sldNum" sz="quarter" idx="12"/>
          </p:nvPr>
        </p:nvSpPr>
        <p:spPr>
          <a:xfrm>
            <a:off x="365308" y="4711277"/>
            <a:ext cx="252000" cy="273844"/>
          </a:xfrm>
        </p:spPr>
        <p:txBody>
          <a:bodyPr/>
          <a:lstStyle/>
          <a:p>
            <a:pPr>
              <a:spcAft>
                <a:spcPts val="600"/>
              </a:spcAft>
            </a:pPr>
            <a:fld id="{F3D58CC4-6BC7-4E68-A251-37FB7BE21142}" type="slidenum">
              <a:rPr lang="en-US" smtClean="0"/>
              <a:pPr>
                <a:spcAft>
                  <a:spcPts val="600"/>
                </a:spcAft>
              </a:pPr>
              <a:t>12</a:t>
            </a:fld>
            <a:endParaRPr lang="en-US"/>
          </a:p>
        </p:txBody>
      </p:sp>
      <p:sp>
        <p:nvSpPr>
          <p:cNvPr id="13" name="Text Placeholder 5">
            <a:extLst>
              <a:ext uri="{FF2B5EF4-FFF2-40B4-BE49-F238E27FC236}">
                <a16:creationId xmlns:a16="http://schemas.microsoft.com/office/drawing/2014/main" id="{C600E68B-31EE-0E74-1BCA-47808DB3C398}"/>
              </a:ext>
            </a:extLst>
          </p:cNvPr>
          <p:cNvSpPr>
            <a:spLocks noGrp="1"/>
          </p:cNvSpPr>
          <p:nvPr>
            <p:ph type="body" sz="half" idx="2"/>
          </p:nvPr>
        </p:nvSpPr>
        <p:spPr>
          <a:xfrm>
            <a:off x="3876675" y="4714874"/>
            <a:ext cx="4344988" cy="276225"/>
          </a:xfrm>
        </p:spPr>
        <p:txBody>
          <a:bodyPr/>
          <a:lstStyle/>
          <a:p>
            <a:endParaRPr lang="en-US"/>
          </a:p>
        </p:txBody>
      </p:sp>
      <p:graphicFrame>
        <p:nvGraphicFramePr>
          <p:cNvPr id="5" name="Sisällön paikkamerkki 2">
            <a:extLst>
              <a:ext uri="{FF2B5EF4-FFF2-40B4-BE49-F238E27FC236}">
                <a16:creationId xmlns:a16="http://schemas.microsoft.com/office/drawing/2014/main" id="{302F8ABB-504E-3320-C7ED-9BAC1EA1DA41}"/>
              </a:ext>
            </a:extLst>
          </p:cNvPr>
          <p:cNvGraphicFramePr>
            <a:graphicFrameLocks noGrp="1"/>
          </p:cNvGraphicFramePr>
          <p:nvPr>
            <p:ph idx="1"/>
            <p:extLst>
              <p:ext uri="{D42A27DB-BD31-4B8C-83A1-F6EECF244321}">
                <p14:modId xmlns:p14="http://schemas.microsoft.com/office/powerpoint/2010/main" val="504664421"/>
              </p:ext>
            </p:extLst>
          </p:nvPr>
        </p:nvGraphicFramePr>
        <p:xfrm>
          <a:off x="363889" y="990600"/>
          <a:ext cx="7072608" cy="3438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Kuva 5" descr="Kaupunki ääriviiva">
            <a:extLst>
              <a:ext uri="{FF2B5EF4-FFF2-40B4-BE49-F238E27FC236}">
                <a16:creationId xmlns:a16="http://schemas.microsoft.com/office/drawing/2014/main" id="{59FF1545-A850-DAAB-7DE3-3730DB4E00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2999" y="1115226"/>
            <a:ext cx="623093" cy="678405"/>
          </a:xfrm>
          <a:prstGeom prst="rect">
            <a:avLst/>
          </a:prstGeom>
        </p:spPr>
      </p:pic>
      <p:sp>
        <p:nvSpPr>
          <p:cNvPr id="8" name="Footer Placeholder 4">
            <a:extLst>
              <a:ext uri="{FF2B5EF4-FFF2-40B4-BE49-F238E27FC236}">
                <a16:creationId xmlns:a16="http://schemas.microsoft.com/office/drawing/2014/main" id="{C48BD313-C28A-55B7-DD78-88DA1B2331F0}"/>
              </a:ext>
            </a:extLst>
          </p:cNvPr>
          <p:cNvSpPr>
            <a:spLocks noGrp="1"/>
          </p:cNvSpPr>
          <p:nvPr>
            <p:ph type="ftr" sz="quarter" idx="11"/>
          </p:nvPr>
        </p:nvSpPr>
        <p:spPr>
          <a:xfrm>
            <a:off x="642999" y="4711277"/>
            <a:ext cx="2895600" cy="273844"/>
          </a:xfrm>
        </p:spPr>
        <p:txBody>
          <a:bodyPr/>
          <a:lstStyle/>
          <a:p>
            <a:pPr>
              <a:spcAft>
                <a:spcPts val="600"/>
              </a:spcAft>
            </a:pPr>
            <a:r>
              <a:rPr lang="en-US" dirty="0"/>
              <a:t>© TEOLLISUUDEN PALKANSAAJAT</a:t>
            </a:r>
          </a:p>
        </p:txBody>
      </p:sp>
    </p:spTree>
    <p:extLst>
      <p:ext uri="{BB962C8B-B14F-4D97-AF65-F5344CB8AC3E}">
        <p14:creationId xmlns:p14="http://schemas.microsoft.com/office/powerpoint/2010/main" val="3873274848"/>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BCE52D-8A73-4724-B6B8-04E900039148}"/>
              </a:ext>
            </a:extLst>
          </p:cNvPr>
          <p:cNvSpPr>
            <a:spLocks noGrp="1"/>
          </p:cNvSpPr>
          <p:nvPr>
            <p:ph type="title"/>
          </p:nvPr>
        </p:nvSpPr>
        <p:spPr/>
        <p:txBody>
          <a:bodyPr>
            <a:normAutofit fontScale="90000"/>
          </a:bodyPr>
          <a:lstStyle/>
          <a:p>
            <a:r>
              <a:rPr lang="fi-FI" dirty="0"/>
              <a:t>Toissijaiset säännökset konserniyhteistoimintalaissa </a:t>
            </a:r>
            <a:br>
              <a:rPr lang="fi-FI" dirty="0"/>
            </a:br>
            <a:r>
              <a:rPr lang="fi-FI" sz="2000" dirty="0"/>
              <a:t>(9-12 §)</a:t>
            </a:r>
          </a:p>
        </p:txBody>
      </p:sp>
      <p:sp>
        <p:nvSpPr>
          <p:cNvPr id="3" name="Sisällön paikkamerkki 2">
            <a:extLst>
              <a:ext uri="{FF2B5EF4-FFF2-40B4-BE49-F238E27FC236}">
                <a16:creationId xmlns:a16="http://schemas.microsoft.com/office/drawing/2014/main" id="{33954474-E330-4B81-A4CF-D2AF1CD1FB96}"/>
              </a:ext>
            </a:extLst>
          </p:cNvPr>
          <p:cNvSpPr>
            <a:spLocks noGrp="1"/>
          </p:cNvSpPr>
          <p:nvPr>
            <p:ph idx="1"/>
          </p:nvPr>
        </p:nvSpPr>
        <p:spPr>
          <a:xfrm>
            <a:off x="363889" y="1284130"/>
            <a:ext cx="7072608" cy="3240000"/>
          </a:xfrm>
        </p:spPr>
        <p:txBody>
          <a:bodyPr>
            <a:normAutofit lnSpcReduction="10000"/>
          </a:bodyPr>
          <a:lstStyle/>
          <a:p>
            <a:r>
              <a:rPr lang="fi-FI" dirty="0"/>
              <a:t>yritysryhmässä ja yrityksessä, jossa ei ole tehty sopimusta johdon ja työntekijöiden välisestä konserniyhteistoiminnasta, on sovellettava kyseisen lain säännöksiä</a:t>
            </a:r>
          </a:p>
          <a:p>
            <a:r>
              <a:rPr lang="fi-FI" dirty="0"/>
              <a:t>sopimus yhteistoiminnasta yritysryhmässä tai yrityksessä saadaan kuitenkin tehdä milloin tahansa lainsäädännön estämättä ja vaikka toiminta olisi jo käynnissä lain nojalla</a:t>
            </a:r>
          </a:p>
          <a:p>
            <a:r>
              <a:rPr lang="fi-FI" dirty="0"/>
              <a:t>yritysryhmässä tai yrityksessä, joka </a:t>
            </a:r>
            <a:r>
              <a:rPr lang="fi-FI" b="1" dirty="0"/>
              <a:t>työntekijämäärän lisäännyttyä </a:t>
            </a:r>
            <a:r>
              <a:rPr lang="fi-FI" dirty="0"/>
              <a:t>täyttää konserniyhteistoiminnan soveltamisedellytykset, lain toissijaisia säännöksiä on kuitenkin sovellettava vasta 12 kuukauden kuluttua sopimusneuvottelujen aloittamisesta, kuitenkin viimeistään 24 kuukauden kuluttua edellytysten täyttymisestä, jollei yhteistoiminnasta ole sovittu sitä ennen.</a:t>
            </a:r>
          </a:p>
          <a:p>
            <a:endParaRPr lang="fi-FI" dirty="0"/>
          </a:p>
        </p:txBody>
      </p:sp>
      <p:sp>
        <p:nvSpPr>
          <p:cNvPr id="4" name="Footer Placeholder 4">
            <a:extLst>
              <a:ext uri="{FF2B5EF4-FFF2-40B4-BE49-F238E27FC236}">
                <a16:creationId xmlns:a16="http://schemas.microsoft.com/office/drawing/2014/main" id="{630D3E8F-43BC-C343-5A67-79F882F6C5D1}"/>
              </a:ext>
            </a:extLst>
          </p:cNvPr>
          <p:cNvSpPr>
            <a:spLocks noGrp="1"/>
          </p:cNvSpPr>
          <p:nvPr>
            <p:ph type="ftr" sz="quarter" idx="11"/>
          </p:nvPr>
        </p:nvSpPr>
        <p:spPr>
          <a:xfrm>
            <a:off x="642999" y="4711277"/>
            <a:ext cx="2895600" cy="273844"/>
          </a:xfrm>
        </p:spPr>
        <p:txBody>
          <a:bodyPr/>
          <a:lstStyle/>
          <a:p>
            <a:pPr>
              <a:spcAft>
                <a:spcPts val="600"/>
              </a:spcAft>
            </a:pPr>
            <a:r>
              <a:rPr lang="en-US" dirty="0"/>
              <a:t>© TEOLLISUUDEN PALKANSAAJAT</a:t>
            </a:r>
          </a:p>
        </p:txBody>
      </p:sp>
      <p:sp>
        <p:nvSpPr>
          <p:cNvPr id="5" name="Slide Number Placeholder 4">
            <a:extLst>
              <a:ext uri="{FF2B5EF4-FFF2-40B4-BE49-F238E27FC236}">
                <a16:creationId xmlns:a16="http://schemas.microsoft.com/office/drawing/2014/main" id="{29410EA9-7284-0CF9-D0E6-51C685BFEB89}"/>
              </a:ext>
            </a:extLst>
          </p:cNvPr>
          <p:cNvSpPr>
            <a:spLocks noGrp="1"/>
          </p:cNvSpPr>
          <p:nvPr>
            <p:ph type="sldNum" sz="quarter" idx="12"/>
          </p:nvPr>
        </p:nvSpPr>
        <p:spPr>
          <a:xfrm>
            <a:off x="365308" y="4711277"/>
            <a:ext cx="252000" cy="273844"/>
          </a:xfrm>
        </p:spPr>
        <p:txBody>
          <a:bodyPr/>
          <a:lstStyle/>
          <a:p>
            <a:pPr>
              <a:spcAft>
                <a:spcPts val="600"/>
              </a:spcAft>
            </a:pPr>
            <a:fld id="{F3D58CC4-6BC7-4E68-A251-37FB7BE21142}" type="slidenum">
              <a:rPr lang="en-US" smtClean="0"/>
              <a:pPr>
                <a:spcAft>
                  <a:spcPts val="600"/>
                </a:spcAft>
              </a:pPr>
              <a:t>13</a:t>
            </a:fld>
            <a:endParaRPr lang="en-US"/>
          </a:p>
        </p:txBody>
      </p:sp>
    </p:spTree>
    <p:extLst>
      <p:ext uri="{BB962C8B-B14F-4D97-AF65-F5344CB8AC3E}">
        <p14:creationId xmlns:p14="http://schemas.microsoft.com/office/powerpoint/2010/main" val="1654460182"/>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EAB525-B3B3-43BE-A13E-EDDE46AE5DA4}"/>
              </a:ext>
            </a:extLst>
          </p:cNvPr>
          <p:cNvSpPr>
            <a:spLocks noGrp="1"/>
          </p:cNvSpPr>
          <p:nvPr>
            <p:ph type="title"/>
          </p:nvPr>
        </p:nvSpPr>
        <p:spPr>
          <a:xfrm>
            <a:off x="363890" y="205979"/>
            <a:ext cx="7072608" cy="857250"/>
          </a:xfrm>
        </p:spPr>
        <p:txBody>
          <a:bodyPr anchor="b">
            <a:normAutofit/>
          </a:bodyPr>
          <a:lstStyle/>
          <a:p>
            <a:r>
              <a:rPr lang="fi-FI" dirty="0"/>
              <a:t>Työntekijöiden edustajat yhteistoiminnassa</a:t>
            </a:r>
          </a:p>
        </p:txBody>
      </p:sp>
      <p:sp>
        <p:nvSpPr>
          <p:cNvPr id="18" name="Slide Number Placeholder 4">
            <a:extLst>
              <a:ext uri="{FF2B5EF4-FFF2-40B4-BE49-F238E27FC236}">
                <a16:creationId xmlns:a16="http://schemas.microsoft.com/office/drawing/2014/main" id="{CC28DDEF-D55C-D65F-8424-79FF3511FDCB}"/>
              </a:ext>
            </a:extLst>
          </p:cNvPr>
          <p:cNvSpPr>
            <a:spLocks noGrp="1"/>
          </p:cNvSpPr>
          <p:nvPr>
            <p:ph type="sldNum" sz="quarter" idx="12"/>
          </p:nvPr>
        </p:nvSpPr>
        <p:spPr>
          <a:xfrm>
            <a:off x="365308" y="4711277"/>
            <a:ext cx="252000" cy="273844"/>
          </a:xfrm>
        </p:spPr>
        <p:txBody>
          <a:bodyPr/>
          <a:lstStyle/>
          <a:p>
            <a:pPr>
              <a:spcAft>
                <a:spcPts val="600"/>
              </a:spcAft>
            </a:pPr>
            <a:fld id="{F3D58CC4-6BC7-4E68-A251-37FB7BE21142}" type="slidenum">
              <a:rPr lang="en-US" smtClean="0"/>
              <a:pPr>
                <a:spcAft>
                  <a:spcPts val="600"/>
                </a:spcAft>
              </a:pPr>
              <a:t>14</a:t>
            </a:fld>
            <a:endParaRPr lang="en-US"/>
          </a:p>
        </p:txBody>
      </p:sp>
      <p:graphicFrame>
        <p:nvGraphicFramePr>
          <p:cNvPr id="19" name="Sisällön paikkamerkki 2">
            <a:extLst>
              <a:ext uri="{FF2B5EF4-FFF2-40B4-BE49-F238E27FC236}">
                <a16:creationId xmlns:a16="http://schemas.microsoft.com/office/drawing/2014/main" id="{DA41E223-BC58-CD82-4A0A-4CED993F05F9}"/>
              </a:ext>
            </a:extLst>
          </p:cNvPr>
          <p:cNvGraphicFramePr>
            <a:graphicFrameLocks noGrp="1"/>
          </p:cNvGraphicFramePr>
          <p:nvPr>
            <p:ph idx="1"/>
            <p:extLst>
              <p:ext uri="{D42A27DB-BD31-4B8C-83A1-F6EECF244321}">
                <p14:modId xmlns:p14="http://schemas.microsoft.com/office/powerpoint/2010/main" val="1901054560"/>
              </p:ext>
            </p:extLst>
          </p:nvPr>
        </p:nvGraphicFramePr>
        <p:xfrm>
          <a:off x="363889" y="1284130"/>
          <a:ext cx="7668000" cy="32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4">
            <a:extLst>
              <a:ext uri="{FF2B5EF4-FFF2-40B4-BE49-F238E27FC236}">
                <a16:creationId xmlns:a16="http://schemas.microsoft.com/office/drawing/2014/main" id="{9F55BA2C-13C3-B9AD-426D-ADE770E8B522}"/>
              </a:ext>
            </a:extLst>
          </p:cNvPr>
          <p:cNvSpPr>
            <a:spLocks noGrp="1"/>
          </p:cNvSpPr>
          <p:nvPr>
            <p:ph type="ftr" sz="quarter" idx="11"/>
          </p:nvPr>
        </p:nvSpPr>
        <p:spPr>
          <a:xfrm>
            <a:off x="642999" y="4711277"/>
            <a:ext cx="2895600" cy="273844"/>
          </a:xfrm>
        </p:spPr>
        <p:txBody>
          <a:bodyPr/>
          <a:lstStyle/>
          <a:p>
            <a:pPr>
              <a:spcAft>
                <a:spcPts val="600"/>
              </a:spcAft>
            </a:pPr>
            <a:r>
              <a:rPr lang="en-US" dirty="0"/>
              <a:t>© TEOLLISUUDEN PALKANSAAJAT</a:t>
            </a:r>
          </a:p>
        </p:txBody>
      </p:sp>
    </p:spTree>
    <p:extLst>
      <p:ext uri="{BB962C8B-B14F-4D97-AF65-F5344CB8AC3E}">
        <p14:creationId xmlns:p14="http://schemas.microsoft.com/office/powerpoint/2010/main" val="1278820583"/>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EA745-3F54-4567-B39F-A31DC109C040}"/>
              </a:ext>
            </a:extLst>
          </p:cNvPr>
          <p:cNvSpPr>
            <a:spLocks noGrp="1"/>
          </p:cNvSpPr>
          <p:nvPr>
            <p:ph type="title"/>
          </p:nvPr>
        </p:nvSpPr>
        <p:spPr>
          <a:xfrm>
            <a:off x="363890" y="205979"/>
            <a:ext cx="7072608" cy="857250"/>
          </a:xfrm>
        </p:spPr>
        <p:txBody>
          <a:bodyPr anchor="b">
            <a:normAutofit/>
          </a:bodyPr>
          <a:lstStyle/>
          <a:p>
            <a:r>
              <a:rPr lang="fi-FI" dirty="0"/>
              <a:t>Henkilöstöryhmien edustajien yhteistoiminta</a:t>
            </a:r>
          </a:p>
        </p:txBody>
      </p:sp>
      <p:sp>
        <p:nvSpPr>
          <p:cNvPr id="3" name="Sisällön paikkamerkki 2">
            <a:extLst>
              <a:ext uri="{FF2B5EF4-FFF2-40B4-BE49-F238E27FC236}">
                <a16:creationId xmlns:a16="http://schemas.microsoft.com/office/drawing/2014/main" id="{7D97DEF2-CE47-4C5C-ABCC-8E1BB7679206}"/>
              </a:ext>
            </a:extLst>
          </p:cNvPr>
          <p:cNvSpPr>
            <a:spLocks noGrp="1"/>
          </p:cNvSpPr>
          <p:nvPr>
            <p:ph idx="1"/>
          </p:nvPr>
        </p:nvSpPr>
        <p:spPr>
          <a:xfrm>
            <a:off x="3445126" y="1284130"/>
            <a:ext cx="4536000" cy="3240000"/>
          </a:xfrm>
        </p:spPr>
        <p:txBody>
          <a:bodyPr>
            <a:normAutofit/>
          </a:bodyPr>
          <a:lstStyle/>
          <a:p>
            <a:r>
              <a:rPr lang="fi-FI" dirty="0"/>
              <a:t>työntekijöiden edustajien keskinäiselle vuorovaikutukselle on varattava aikaa</a:t>
            </a:r>
          </a:p>
          <a:p>
            <a:r>
              <a:rPr lang="fi-FI" dirty="0"/>
              <a:t>yhteistoimintaedustajat edustavat yhteistoiminnassa koko henkilöstöä, eivät ainoastaan omaa yritystään/toimintayksikköään tai omaa henkilöstöryhmäänsä.</a:t>
            </a:r>
          </a:p>
        </p:txBody>
      </p:sp>
      <p:sp>
        <p:nvSpPr>
          <p:cNvPr id="10" name="Slide Number Placeholder 4">
            <a:extLst>
              <a:ext uri="{FF2B5EF4-FFF2-40B4-BE49-F238E27FC236}">
                <a16:creationId xmlns:a16="http://schemas.microsoft.com/office/drawing/2014/main" id="{C9EB24C4-696C-82B8-60C3-1D8370A090A2}"/>
              </a:ext>
            </a:extLst>
          </p:cNvPr>
          <p:cNvSpPr>
            <a:spLocks noGrp="1"/>
          </p:cNvSpPr>
          <p:nvPr>
            <p:ph type="sldNum" sz="quarter" idx="12"/>
          </p:nvPr>
        </p:nvSpPr>
        <p:spPr>
          <a:xfrm>
            <a:off x="365308" y="4711277"/>
            <a:ext cx="252000" cy="273844"/>
          </a:xfrm>
        </p:spPr>
        <p:txBody>
          <a:bodyPr/>
          <a:lstStyle/>
          <a:p>
            <a:pPr>
              <a:spcAft>
                <a:spcPts val="600"/>
              </a:spcAft>
            </a:pPr>
            <a:fld id="{F3D58CC4-6BC7-4E68-A251-37FB7BE21142}" type="slidenum">
              <a:rPr lang="en-US" smtClean="0"/>
              <a:pPr>
                <a:spcAft>
                  <a:spcPts val="600"/>
                </a:spcAft>
              </a:pPr>
              <a:t>15</a:t>
            </a:fld>
            <a:endParaRPr lang="en-US"/>
          </a:p>
        </p:txBody>
      </p:sp>
      <p:pic>
        <p:nvPicPr>
          <p:cNvPr id="5" name="Kuvan paikkamerkki 4" descr="Liikemiehiä videoneuvottelussa">
            <a:extLst>
              <a:ext uri="{FF2B5EF4-FFF2-40B4-BE49-F238E27FC236}">
                <a16:creationId xmlns:a16="http://schemas.microsoft.com/office/drawing/2014/main" id="{669E67A1-5AAA-1365-C40E-3306528F5808}"/>
              </a:ext>
            </a:extLst>
          </p:cNvPr>
          <p:cNvPicPr>
            <a:picLocks noGrp="1" noChangeAspect="1"/>
          </p:cNvPicPr>
          <p:nvPr>
            <p:ph type="pic" idx="13"/>
          </p:nvPr>
        </p:nvPicPr>
        <p:blipFill>
          <a:blip r:embed="rId2" cstate="print">
            <a:extLst>
              <a:ext uri="{28A0092B-C50C-407E-A947-70E740481C1C}">
                <a14:useLocalDpi xmlns:a14="http://schemas.microsoft.com/office/drawing/2010/main" val="0"/>
              </a:ext>
            </a:extLst>
          </a:blip>
          <a:srcRect l="11908" r="11908"/>
          <a:stretch>
            <a:fillRect/>
          </a:stretch>
        </p:blipFill>
        <p:spPr>
          <a:xfrm>
            <a:off x="361950" y="1331913"/>
            <a:ext cx="2879725" cy="2519362"/>
          </a:xfrm>
        </p:spPr>
      </p:pic>
      <p:sp>
        <p:nvSpPr>
          <p:cNvPr id="7" name="Footer Placeholder 4">
            <a:extLst>
              <a:ext uri="{FF2B5EF4-FFF2-40B4-BE49-F238E27FC236}">
                <a16:creationId xmlns:a16="http://schemas.microsoft.com/office/drawing/2014/main" id="{A94F99A2-FD91-EFB9-BAAA-B258DFC9A236}"/>
              </a:ext>
            </a:extLst>
          </p:cNvPr>
          <p:cNvSpPr>
            <a:spLocks noGrp="1"/>
          </p:cNvSpPr>
          <p:nvPr>
            <p:ph type="ftr" sz="quarter" idx="11"/>
          </p:nvPr>
        </p:nvSpPr>
        <p:spPr>
          <a:xfrm>
            <a:off x="642999" y="4711277"/>
            <a:ext cx="2895600" cy="273844"/>
          </a:xfrm>
        </p:spPr>
        <p:txBody>
          <a:bodyPr/>
          <a:lstStyle/>
          <a:p>
            <a:pPr>
              <a:spcAft>
                <a:spcPts val="600"/>
              </a:spcAft>
            </a:pPr>
            <a:r>
              <a:rPr lang="en-US" dirty="0"/>
              <a:t>© TEOLLISUUDEN PALKANSAAJAT</a:t>
            </a:r>
          </a:p>
        </p:txBody>
      </p:sp>
    </p:spTree>
    <p:extLst>
      <p:ext uri="{BB962C8B-B14F-4D97-AF65-F5344CB8AC3E}">
        <p14:creationId xmlns:p14="http://schemas.microsoft.com/office/powerpoint/2010/main" val="3459844141"/>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4F5BF7-D4AF-47BC-83BB-8DFBDDC55BCC}"/>
              </a:ext>
            </a:extLst>
          </p:cNvPr>
          <p:cNvSpPr>
            <a:spLocks noGrp="1"/>
          </p:cNvSpPr>
          <p:nvPr>
            <p:ph type="title"/>
          </p:nvPr>
        </p:nvSpPr>
        <p:spPr/>
        <p:txBody>
          <a:bodyPr>
            <a:normAutofit/>
          </a:bodyPr>
          <a:lstStyle/>
          <a:p>
            <a:r>
              <a:rPr lang="fi-FI" dirty="0"/>
              <a:t>Yhteistoimintamenettelyssä tiedotettavat ja käsiteltävät asiat</a:t>
            </a:r>
          </a:p>
        </p:txBody>
      </p:sp>
      <p:sp>
        <p:nvSpPr>
          <p:cNvPr id="3" name="Sisällön paikkamerkki 2">
            <a:extLst>
              <a:ext uri="{FF2B5EF4-FFF2-40B4-BE49-F238E27FC236}">
                <a16:creationId xmlns:a16="http://schemas.microsoft.com/office/drawing/2014/main" id="{3B5DFE57-F397-40ED-B453-026CEA9C3AEB}"/>
              </a:ext>
            </a:extLst>
          </p:cNvPr>
          <p:cNvSpPr>
            <a:spLocks noGrp="1"/>
          </p:cNvSpPr>
          <p:nvPr>
            <p:ph idx="1"/>
          </p:nvPr>
        </p:nvSpPr>
        <p:spPr>
          <a:xfrm>
            <a:off x="628650" y="1484906"/>
            <a:ext cx="6807848" cy="3147816"/>
          </a:xfrm>
        </p:spPr>
        <p:txBody>
          <a:bodyPr>
            <a:normAutofit fontScale="92500" lnSpcReduction="10000"/>
          </a:bodyPr>
          <a:lstStyle/>
          <a:p>
            <a:pPr marL="0" indent="0">
              <a:buNone/>
            </a:pPr>
            <a:r>
              <a:rPr lang="fi-FI" dirty="0"/>
              <a:t>Konserniyhteistoimintalain mukaan yritysryhmän Suomessa toimivien yritysten työntekijöiden edustajille </a:t>
            </a:r>
            <a:r>
              <a:rPr lang="fi-FI"/>
              <a:t>on annettava:</a:t>
            </a:r>
            <a:endParaRPr lang="fi-FI" dirty="0"/>
          </a:p>
          <a:p>
            <a:endParaRPr lang="fi-FI" dirty="0"/>
          </a:p>
          <a:p>
            <a:pPr>
              <a:buFont typeface="+mj-lt"/>
              <a:buAutoNum type="arabicPeriod"/>
            </a:pPr>
            <a:r>
              <a:rPr lang="fi-FI" dirty="0"/>
              <a:t>tilikausittain yhtenäinen selvitys yritysryhmän taloudellisesta tilasta konsernitilinpäätöksineen tai, jos yritysryhmän ei lain mukaan tule laatia konsernitilinpäätöstä yritysryhmän käytettävissä oleva tätä vastaava selvitys;</a:t>
            </a:r>
          </a:p>
          <a:p>
            <a:pPr>
              <a:buFont typeface="+mj-lt"/>
              <a:buAutoNum type="arabicPeriod"/>
            </a:pPr>
            <a:endParaRPr lang="fi-FI" dirty="0"/>
          </a:p>
          <a:p>
            <a:pPr>
              <a:buFont typeface="+mj-lt"/>
              <a:buAutoNum type="arabicPeriod"/>
            </a:pPr>
            <a:r>
              <a:rPr lang="fi-FI" dirty="0"/>
              <a:t>tilikausittain tiedot yritysryhmän tuotannon, työllisyyden, kannattavuuden ja kustannusrakenteen kehitysnäkymistä sekä arvio todennäköisistä henkilöstön määrän sekä työntekijöiden ammattitaito- tai osaamisvaatimuksien muutoksista henkilöstöryhmittäin;</a:t>
            </a:r>
          </a:p>
          <a:p>
            <a:endParaRPr lang="fi-FI" dirty="0"/>
          </a:p>
        </p:txBody>
      </p:sp>
      <p:sp>
        <p:nvSpPr>
          <p:cNvPr id="4" name="Footer Placeholder 4">
            <a:extLst>
              <a:ext uri="{FF2B5EF4-FFF2-40B4-BE49-F238E27FC236}">
                <a16:creationId xmlns:a16="http://schemas.microsoft.com/office/drawing/2014/main" id="{23D56FD8-6BE6-3FFC-9890-B8200F0FC2AA}"/>
              </a:ext>
            </a:extLst>
          </p:cNvPr>
          <p:cNvSpPr>
            <a:spLocks noGrp="1"/>
          </p:cNvSpPr>
          <p:nvPr>
            <p:ph type="ftr" sz="quarter" idx="11"/>
          </p:nvPr>
        </p:nvSpPr>
        <p:spPr>
          <a:xfrm>
            <a:off x="642999" y="4711277"/>
            <a:ext cx="2895600" cy="273844"/>
          </a:xfrm>
        </p:spPr>
        <p:txBody>
          <a:bodyPr/>
          <a:lstStyle/>
          <a:p>
            <a:pPr>
              <a:spcAft>
                <a:spcPts val="600"/>
              </a:spcAft>
            </a:pPr>
            <a:r>
              <a:rPr lang="en-US" dirty="0"/>
              <a:t>© TEOLLISUUDEN PALKANSAAJAT</a:t>
            </a:r>
          </a:p>
        </p:txBody>
      </p:sp>
      <p:sp>
        <p:nvSpPr>
          <p:cNvPr id="5" name="Slide Number Placeholder 4">
            <a:extLst>
              <a:ext uri="{FF2B5EF4-FFF2-40B4-BE49-F238E27FC236}">
                <a16:creationId xmlns:a16="http://schemas.microsoft.com/office/drawing/2014/main" id="{B14DD944-7F8C-2C66-FFD0-DEC53DAC9503}"/>
              </a:ext>
            </a:extLst>
          </p:cNvPr>
          <p:cNvSpPr>
            <a:spLocks noGrp="1"/>
          </p:cNvSpPr>
          <p:nvPr>
            <p:ph type="sldNum" sz="quarter" idx="12"/>
          </p:nvPr>
        </p:nvSpPr>
        <p:spPr>
          <a:xfrm>
            <a:off x="365308" y="4711277"/>
            <a:ext cx="252000" cy="273844"/>
          </a:xfrm>
        </p:spPr>
        <p:txBody>
          <a:bodyPr/>
          <a:lstStyle/>
          <a:p>
            <a:pPr>
              <a:spcAft>
                <a:spcPts val="600"/>
              </a:spcAft>
            </a:pPr>
            <a:fld id="{F3D58CC4-6BC7-4E68-A251-37FB7BE21142}" type="slidenum">
              <a:rPr lang="en-US" smtClean="0"/>
              <a:pPr>
                <a:spcAft>
                  <a:spcPts val="600"/>
                </a:spcAft>
              </a:pPr>
              <a:t>16</a:t>
            </a:fld>
            <a:endParaRPr lang="en-US"/>
          </a:p>
        </p:txBody>
      </p:sp>
    </p:spTree>
    <p:extLst>
      <p:ext uri="{BB962C8B-B14F-4D97-AF65-F5344CB8AC3E}">
        <p14:creationId xmlns:p14="http://schemas.microsoft.com/office/powerpoint/2010/main" val="974324986"/>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AA5C50-8C7C-4B49-A1E1-1C695F752E38}"/>
              </a:ext>
            </a:extLst>
          </p:cNvPr>
          <p:cNvSpPr>
            <a:spLocks noGrp="1"/>
          </p:cNvSpPr>
          <p:nvPr>
            <p:ph type="title"/>
          </p:nvPr>
        </p:nvSpPr>
        <p:spPr/>
        <p:txBody>
          <a:bodyPr/>
          <a:lstStyle/>
          <a:p>
            <a:r>
              <a:rPr lang="fi-FI" dirty="0"/>
              <a:t>Yhteistoimintamenettelyssä tiedotettavat ja käsiteltävät asiat</a:t>
            </a:r>
          </a:p>
        </p:txBody>
      </p:sp>
      <p:sp>
        <p:nvSpPr>
          <p:cNvPr id="3" name="Sisällön paikkamerkki 2">
            <a:extLst>
              <a:ext uri="{FF2B5EF4-FFF2-40B4-BE49-F238E27FC236}">
                <a16:creationId xmlns:a16="http://schemas.microsoft.com/office/drawing/2014/main" id="{7B106D01-ADEC-4979-BFF1-C95266AC0C73}"/>
              </a:ext>
            </a:extLst>
          </p:cNvPr>
          <p:cNvSpPr>
            <a:spLocks noGrp="1"/>
          </p:cNvSpPr>
          <p:nvPr>
            <p:ph idx="1"/>
          </p:nvPr>
        </p:nvSpPr>
        <p:spPr>
          <a:xfrm>
            <a:off x="363889" y="1284130"/>
            <a:ext cx="7072608" cy="3240000"/>
          </a:xfrm>
        </p:spPr>
        <p:txBody>
          <a:bodyPr>
            <a:normAutofit fontScale="92500" lnSpcReduction="20000"/>
          </a:bodyPr>
          <a:lstStyle/>
          <a:p>
            <a:pPr>
              <a:buFont typeface="+mj-lt"/>
              <a:buAutoNum type="arabicPeriod" startAt="3"/>
            </a:pPr>
            <a:r>
              <a:rPr lang="fi-FI" dirty="0"/>
              <a:t>tiedot yritysryhmän johdon harkitsemista ratkaisuista yritysryhmään kuuluvan yrityksen toiminnan olennaisesta laajentamisesta, supistamisesta tai lopettamisesta; sekä</a:t>
            </a:r>
          </a:p>
          <a:p>
            <a:pPr>
              <a:buFont typeface="+mj-lt"/>
              <a:buAutoNum type="arabicPeriod" startAt="3"/>
            </a:pPr>
            <a:endParaRPr lang="fi-FI" dirty="0"/>
          </a:p>
          <a:p>
            <a:pPr>
              <a:buFont typeface="+mj-lt"/>
              <a:buAutoNum type="arabicPeriod" startAt="3"/>
            </a:pPr>
            <a:r>
              <a:rPr lang="fi-FI" dirty="0"/>
              <a:t>tiedot yritysryhmän johdossa tehtävistä suunnitelluista ratkaisuista, jotka työntekijöiden asemaan vaikuttaen muuttavat olennaisesti yritysryhmään kuuluvan yrityksen tuotevalikoimaa, palvelutoimintaa tai muuta näihin rinnastettavaa toimintoa.</a:t>
            </a:r>
          </a:p>
          <a:p>
            <a:endParaRPr lang="fi-FI" dirty="0"/>
          </a:p>
          <a:p>
            <a:pPr marL="0" indent="0">
              <a:buNone/>
            </a:pPr>
            <a:r>
              <a:rPr lang="fi-FI" dirty="0"/>
              <a:t>Yritysryhmään kuuluvasta, muualla kuin Suomessa toimivasta yrityksestä on konsernitilinpäätöksestä tai vastaavasta ilmi käyvien tietojen lisäksi annettava sellaiset laissa tarkoitetut tiedot, joilla on olennainen merkitys yritysryhmän Suomessa työskentelevien työntekijöiden asemaan.</a:t>
            </a:r>
          </a:p>
        </p:txBody>
      </p:sp>
      <p:sp>
        <p:nvSpPr>
          <p:cNvPr id="4" name="Footer Placeholder 4">
            <a:extLst>
              <a:ext uri="{FF2B5EF4-FFF2-40B4-BE49-F238E27FC236}">
                <a16:creationId xmlns:a16="http://schemas.microsoft.com/office/drawing/2014/main" id="{CAEDE3CB-BC01-ACE6-CBF5-A52E4B124019}"/>
              </a:ext>
            </a:extLst>
          </p:cNvPr>
          <p:cNvSpPr>
            <a:spLocks noGrp="1"/>
          </p:cNvSpPr>
          <p:nvPr>
            <p:ph type="ftr" sz="quarter" idx="11"/>
          </p:nvPr>
        </p:nvSpPr>
        <p:spPr>
          <a:xfrm>
            <a:off x="642999" y="4711277"/>
            <a:ext cx="2895600" cy="273844"/>
          </a:xfrm>
        </p:spPr>
        <p:txBody>
          <a:bodyPr/>
          <a:lstStyle/>
          <a:p>
            <a:pPr>
              <a:spcAft>
                <a:spcPts val="600"/>
              </a:spcAft>
            </a:pPr>
            <a:r>
              <a:rPr lang="en-US" dirty="0"/>
              <a:t>© TEOLLISUUDEN PALKANSAAJAT</a:t>
            </a:r>
          </a:p>
        </p:txBody>
      </p:sp>
      <p:sp>
        <p:nvSpPr>
          <p:cNvPr id="5" name="Slide Number Placeholder 4">
            <a:extLst>
              <a:ext uri="{FF2B5EF4-FFF2-40B4-BE49-F238E27FC236}">
                <a16:creationId xmlns:a16="http://schemas.microsoft.com/office/drawing/2014/main" id="{82C19EB8-559E-F253-82DE-0CC02009B476}"/>
              </a:ext>
            </a:extLst>
          </p:cNvPr>
          <p:cNvSpPr>
            <a:spLocks noGrp="1"/>
          </p:cNvSpPr>
          <p:nvPr>
            <p:ph type="sldNum" sz="quarter" idx="12"/>
          </p:nvPr>
        </p:nvSpPr>
        <p:spPr>
          <a:xfrm>
            <a:off x="365308" y="4711277"/>
            <a:ext cx="252000" cy="273844"/>
          </a:xfrm>
        </p:spPr>
        <p:txBody>
          <a:bodyPr/>
          <a:lstStyle/>
          <a:p>
            <a:pPr>
              <a:spcAft>
                <a:spcPts val="600"/>
              </a:spcAft>
            </a:pPr>
            <a:fld id="{F3D58CC4-6BC7-4E68-A251-37FB7BE21142}" type="slidenum">
              <a:rPr lang="en-US" smtClean="0"/>
              <a:pPr>
                <a:spcAft>
                  <a:spcPts val="600"/>
                </a:spcAft>
              </a:pPr>
              <a:t>17</a:t>
            </a:fld>
            <a:endParaRPr lang="en-US"/>
          </a:p>
        </p:txBody>
      </p:sp>
    </p:spTree>
    <p:extLst>
      <p:ext uri="{BB962C8B-B14F-4D97-AF65-F5344CB8AC3E}">
        <p14:creationId xmlns:p14="http://schemas.microsoft.com/office/powerpoint/2010/main" val="3699383128"/>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1C08C3-5AA0-4F36-A865-FDEE735482E9}"/>
              </a:ext>
            </a:extLst>
          </p:cNvPr>
          <p:cNvSpPr>
            <a:spLocks noGrp="1"/>
          </p:cNvSpPr>
          <p:nvPr>
            <p:ph type="title"/>
          </p:nvPr>
        </p:nvSpPr>
        <p:spPr/>
        <p:txBody>
          <a:bodyPr/>
          <a:lstStyle/>
          <a:p>
            <a:r>
              <a:rPr lang="fi-FI" dirty="0"/>
              <a:t>Yhteistoimintamenettely</a:t>
            </a:r>
          </a:p>
        </p:txBody>
      </p:sp>
      <p:sp>
        <p:nvSpPr>
          <p:cNvPr id="3" name="Sisällön paikkamerkki 2">
            <a:extLst>
              <a:ext uri="{FF2B5EF4-FFF2-40B4-BE49-F238E27FC236}">
                <a16:creationId xmlns:a16="http://schemas.microsoft.com/office/drawing/2014/main" id="{836D3FD0-22A7-4E6E-ABCB-38C0BF26C728}"/>
              </a:ext>
            </a:extLst>
          </p:cNvPr>
          <p:cNvSpPr>
            <a:spLocks noGrp="1"/>
          </p:cNvSpPr>
          <p:nvPr>
            <p:ph idx="1"/>
          </p:nvPr>
        </p:nvSpPr>
        <p:spPr>
          <a:xfrm>
            <a:off x="363889" y="1284130"/>
            <a:ext cx="7072608" cy="3240000"/>
          </a:xfrm>
        </p:spPr>
        <p:txBody>
          <a:bodyPr>
            <a:normAutofit/>
          </a:bodyPr>
          <a:lstStyle/>
          <a:p>
            <a:r>
              <a:rPr lang="fi-FI" dirty="0"/>
              <a:t>yritysryhmän tai yrityksen johtoon kuuluvan tai johdon nimeämän, tiedotettaviin asioihin perehtyneen henkilön tulee antaa tiedot siten, että asioita käsiteltäessä sekä yritysryhmän johdon ja työntekijöiden edustajien välinen että työntekijöiden edustajien keskinäinen vuorovaikutus voivat toteutua</a:t>
            </a:r>
          </a:p>
          <a:p>
            <a:r>
              <a:rPr lang="fi-FI" dirty="0"/>
              <a:t>tiedot annetaan niiden työntekijöiden edustajille, joita asiat koskevat</a:t>
            </a:r>
          </a:p>
          <a:p>
            <a:r>
              <a:rPr lang="fi-FI" dirty="0"/>
              <a:t>Huom. yhteistoimintalaissa tarkoitetut muutosneuvottelut käydään asianomaisessa yrityksessä tai toimintayksikössä erikseen</a:t>
            </a:r>
          </a:p>
          <a:p>
            <a:r>
              <a:rPr lang="fi-FI" dirty="0"/>
              <a:t>yhteistoiminta tulee suorittaa molemmilla tasoilla ennen kuin asiasta tehdään lopullinen päätös.</a:t>
            </a:r>
          </a:p>
        </p:txBody>
      </p:sp>
      <p:sp>
        <p:nvSpPr>
          <p:cNvPr id="4" name="Footer Placeholder 4">
            <a:extLst>
              <a:ext uri="{FF2B5EF4-FFF2-40B4-BE49-F238E27FC236}">
                <a16:creationId xmlns:a16="http://schemas.microsoft.com/office/drawing/2014/main" id="{580593FE-2B9D-1713-F910-16575929D0BF}"/>
              </a:ext>
            </a:extLst>
          </p:cNvPr>
          <p:cNvSpPr>
            <a:spLocks noGrp="1"/>
          </p:cNvSpPr>
          <p:nvPr>
            <p:ph type="ftr" sz="quarter" idx="11"/>
          </p:nvPr>
        </p:nvSpPr>
        <p:spPr>
          <a:xfrm>
            <a:off x="642999" y="4711277"/>
            <a:ext cx="2895600" cy="273844"/>
          </a:xfrm>
        </p:spPr>
        <p:txBody>
          <a:bodyPr/>
          <a:lstStyle/>
          <a:p>
            <a:pPr>
              <a:spcAft>
                <a:spcPts val="600"/>
              </a:spcAft>
            </a:pPr>
            <a:r>
              <a:rPr lang="en-US" dirty="0"/>
              <a:t>© TEOLLISUUDEN PALKANSAAJAT</a:t>
            </a:r>
          </a:p>
        </p:txBody>
      </p:sp>
      <p:sp>
        <p:nvSpPr>
          <p:cNvPr id="5" name="Slide Number Placeholder 4">
            <a:extLst>
              <a:ext uri="{FF2B5EF4-FFF2-40B4-BE49-F238E27FC236}">
                <a16:creationId xmlns:a16="http://schemas.microsoft.com/office/drawing/2014/main" id="{40DFAAC5-7E76-85E5-1D28-286C850FF3BB}"/>
              </a:ext>
            </a:extLst>
          </p:cNvPr>
          <p:cNvSpPr>
            <a:spLocks noGrp="1"/>
          </p:cNvSpPr>
          <p:nvPr>
            <p:ph type="sldNum" sz="quarter" idx="12"/>
          </p:nvPr>
        </p:nvSpPr>
        <p:spPr>
          <a:xfrm>
            <a:off x="365308" y="4711277"/>
            <a:ext cx="252000" cy="273844"/>
          </a:xfrm>
        </p:spPr>
        <p:txBody>
          <a:bodyPr/>
          <a:lstStyle/>
          <a:p>
            <a:pPr>
              <a:spcAft>
                <a:spcPts val="600"/>
              </a:spcAft>
            </a:pPr>
            <a:fld id="{F3D58CC4-6BC7-4E68-A251-37FB7BE21142}" type="slidenum">
              <a:rPr lang="en-US" smtClean="0"/>
              <a:pPr>
                <a:spcAft>
                  <a:spcPts val="600"/>
                </a:spcAft>
              </a:pPr>
              <a:t>18</a:t>
            </a:fld>
            <a:endParaRPr lang="en-US"/>
          </a:p>
        </p:txBody>
      </p:sp>
    </p:spTree>
    <p:extLst>
      <p:ext uri="{BB962C8B-B14F-4D97-AF65-F5344CB8AC3E}">
        <p14:creationId xmlns:p14="http://schemas.microsoft.com/office/powerpoint/2010/main" val="3938027528"/>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81D35F-0FE0-D72B-5810-1E58E9370BF9}"/>
              </a:ext>
            </a:extLst>
          </p:cNvPr>
          <p:cNvSpPr>
            <a:spLocks noGrp="1"/>
          </p:cNvSpPr>
          <p:nvPr>
            <p:ph type="title"/>
          </p:nvPr>
        </p:nvSpPr>
        <p:spPr/>
        <p:txBody>
          <a:bodyPr/>
          <a:lstStyle/>
          <a:p>
            <a:r>
              <a:rPr lang="fi-FI" dirty="0"/>
              <a:t>KYTTI-toiminnan suhde muuhun yhteistoimintaan</a:t>
            </a:r>
          </a:p>
        </p:txBody>
      </p:sp>
      <p:sp>
        <p:nvSpPr>
          <p:cNvPr id="3" name="Sisällön paikkamerkki 2">
            <a:extLst>
              <a:ext uri="{FF2B5EF4-FFF2-40B4-BE49-F238E27FC236}">
                <a16:creationId xmlns:a16="http://schemas.microsoft.com/office/drawing/2014/main" id="{9ACE3A6A-546A-5E31-823F-A9F03EB46113}"/>
              </a:ext>
            </a:extLst>
          </p:cNvPr>
          <p:cNvSpPr>
            <a:spLocks noGrp="1"/>
          </p:cNvSpPr>
          <p:nvPr>
            <p:ph idx="1"/>
          </p:nvPr>
        </p:nvSpPr>
        <p:spPr>
          <a:xfrm>
            <a:off x="363889" y="1284129"/>
            <a:ext cx="7668000" cy="3700992"/>
          </a:xfrm>
        </p:spPr>
        <p:txBody>
          <a:bodyPr>
            <a:normAutofit fontScale="92500" lnSpcReduction="20000"/>
          </a:bodyPr>
          <a:lstStyle/>
          <a:p>
            <a:r>
              <a:rPr lang="fi-FI" dirty="0"/>
              <a:t>Konserniyhteistoiminnassa on tarkoitus käsitellä asioita, joilla on merkitystä koko konsernille tai ainakin useammalle siihen kuuluvalle yritykselle/itsenäisille toimintayksiköille</a:t>
            </a:r>
          </a:p>
          <a:p>
            <a:r>
              <a:rPr lang="fi-FI" dirty="0"/>
              <a:t>Tällä tarkoitetaan myös tilannetta, jossa yhdessä yrityksessä tapahtuvilla muutoksilla on vaikutusta tai voi olla vaikutusta myöhemmin myös muuhun konsernin yritykseen/itsenäiseen toimintayksikköön </a:t>
            </a:r>
          </a:p>
          <a:p>
            <a:r>
              <a:rPr lang="fi-FI" dirty="0"/>
              <a:t>Asian käsittely konserniyhteistoiminnassa ei korvaa missään tilanteessa yrityskohtaista tai yhteisönlaajuista (EWC) yhteistoimintaa</a:t>
            </a:r>
          </a:p>
          <a:p>
            <a:r>
              <a:rPr lang="fi-FI" dirty="0"/>
              <a:t>Jokaisen yksittäisen yrityksen tulee huolehtia erikseen yhteistoimintalain mukaisista velvoitteistaan, yhteisönlaajuisesta yhteistoiminnasta (EWC) sovitaan erillisellä sopimuksella</a:t>
            </a:r>
          </a:p>
          <a:p>
            <a:r>
              <a:rPr lang="fi-FI" dirty="0"/>
              <a:t>Asian käsittely konserniyhteistoiminnassa ei korvaa missään tilanteessa myöskään yrityskohtaista hallintoedustusta (YTL 5 luku). </a:t>
            </a:r>
            <a:r>
              <a:rPr lang="fi-FI"/>
              <a:t>Jokaisen </a:t>
            </a:r>
            <a:r>
              <a:rPr lang="fi-FI" dirty="0"/>
              <a:t>yksittäisen yrityksen tulee huolehtia erikseen yhteistoimintalain mukaisista velvoitteistaan</a:t>
            </a:r>
          </a:p>
          <a:p>
            <a:r>
              <a:rPr lang="fi-FI" dirty="0"/>
              <a:t>Myös hallintoedustuksesta sovitaan erillisellä sopimuksella</a:t>
            </a:r>
          </a:p>
          <a:p>
            <a:endParaRPr lang="fi-FI" dirty="0"/>
          </a:p>
        </p:txBody>
      </p:sp>
      <p:sp>
        <p:nvSpPr>
          <p:cNvPr id="4" name="Alatunnisteen paikkamerkki 3">
            <a:extLst>
              <a:ext uri="{FF2B5EF4-FFF2-40B4-BE49-F238E27FC236}">
                <a16:creationId xmlns:a16="http://schemas.microsoft.com/office/drawing/2014/main" id="{52AA0F43-FA8B-F8D0-5520-5D22FA234AB1}"/>
              </a:ext>
            </a:extLst>
          </p:cNvPr>
          <p:cNvSpPr>
            <a:spLocks noGrp="1"/>
          </p:cNvSpPr>
          <p:nvPr>
            <p:ph type="ftr" sz="quarter" idx="11"/>
          </p:nvPr>
        </p:nvSpPr>
        <p:spPr/>
        <p:txBody>
          <a:bodyPr/>
          <a:lstStyle/>
          <a:p>
            <a:r>
              <a:rPr lang="en-US"/>
              <a:t>© TEOLLISUUDEN PALKANSAAJAT</a:t>
            </a:r>
            <a:endParaRPr lang="en-US" dirty="0"/>
          </a:p>
        </p:txBody>
      </p:sp>
      <p:sp>
        <p:nvSpPr>
          <p:cNvPr id="5" name="Dian numeron paikkamerkki 4">
            <a:extLst>
              <a:ext uri="{FF2B5EF4-FFF2-40B4-BE49-F238E27FC236}">
                <a16:creationId xmlns:a16="http://schemas.microsoft.com/office/drawing/2014/main" id="{1B480FBD-6B71-238D-6470-C6A8C9DC666A}"/>
              </a:ext>
            </a:extLst>
          </p:cNvPr>
          <p:cNvSpPr>
            <a:spLocks noGrp="1"/>
          </p:cNvSpPr>
          <p:nvPr>
            <p:ph type="sldNum" sz="quarter" idx="12"/>
          </p:nvPr>
        </p:nvSpPr>
        <p:spPr/>
        <p:txBody>
          <a:bodyPr/>
          <a:lstStyle/>
          <a:p>
            <a:fld id="{F3D58CC4-6BC7-4E68-A251-37FB7BE21142}" type="slidenum">
              <a:rPr lang="en-US" smtClean="0"/>
              <a:pPr/>
              <a:t>19</a:t>
            </a:fld>
            <a:endParaRPr lang="en-US"/>
          </a:p>
        </p:txBody>
      </p:sp>
    </p:spTree>
    <p:extLst>
      <p:ext uri="{BB962C8B-B14F-4D97-AF65-F5344CB8AC3E}">
        <p14:creationId xmlns:p14="http://schemas.microsoft.com/office/powerpoint/2010/main" val="2871773712"/>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030594-4DF2-4998-B5AF-722ADBEB1DC2}"/>
              </a:ext>
            </a:extLst>
          </p:cNvPr>
          <p:cNvSpPr>
            <a:spLocks noGrp="1"/>
          </p:cNvSpPr>
          <p:nvPr>
            <p:ph type="title"/>
          </p:nvPr>
        </p:nvSpPr>
        <p:spPr>
          <a:xfrm>
            <a:off x="363890" y="205979"/>
            <a:ext cx="7072608" cy="857250"/>
          </a:xfrm>
        </p:spPr>
        <p:txBody>
          <a:bodyPr anchor="b">
            <a:normAutofit/>
          </a:bodyPr>
          <a:lstStyle/>
          <a:p>
            <a:r>
              <a:rPr lang="fi-FI" dirty="0">
                <a:solidFill>
                  <a:schemeClr val="accent2"/>
                </a:solidFill>
              </a:rPr>
              <a:t>Mitä on </a:t>
            </a:r>
            <a:r>
              <a:rPr lang="fi-FI">
                <a:solidFill>
                  <a:schemeClr val="accent2"/>
                </a:solidFill>
              </a:rPr>
              <a:t>kansallinen </a:t>
            </a:r>
            <a:r>
              <a:rPr lang="fi-FI" dirty="0">
                <a:solidFill>
                  <a:schemeClr val="accent2"/>
                </a:solidFill>
              </a:rPr>
              <a:t>konserniyhteistoiminta</a:t>
            </a:r>
            <a:r>
              <a:rPr lang="fi-FI">
                <a:solidFill>
                  <a:schemeClr val="accent2"/>
                </a:solidFill>
              </a:rPr>
              <a:t>?</a:t>
            </a:r>
            <a:endParaRPr lang="fi-FI" dirty="0">
              <a:solidFill>
                <a:schemeClr val="accent2"/>
              </a:solidFill>
            </a:endParaRPr>
          </a:p>
        </p:txBody>
      </p:sp>
      <p:sp>
        <p:nvSpPr>
          <p:cNvPr id="9" name="Footer Placeholder 3">
            <a:extLst>
              <a:ext uri="{FF2B5EF4-FFF2-40B4-BE49-F238E27FC236}">
                <a16:creationId xmlns:a16="http://schemas.microsoft.com/office/drawing/2014/main" id="{F9F7BD2D-89A9-1945-8ACD-18D7E9BA443E}"/>
              </a:ext>
            </a:extLst>
          </p:cNvPr>
          <p:cNvSpPr>
            <a:spLocks noGrp="1"/>
          </p:cNvSpPr>
          <p:nvPr>
            <p:ph type="ftr" sz="quarter" idx="11"/>
          </p:nvPr>
        </p:nvSpPr>
        <p:spPr>
          <a:xfrm>
            <a:off x="642999" y="4711277"/>
            <a:ext cx="2895600" cy="273844"/>
          </a:xfrm>
        </p:spPr>
        <p:txBody>
          <a:bodyPr/>
          <a:lstStyle/>
          <a:p>
            <a:pPr>
              <a:spcAft>
                <a:spcPts val="600"/>
              </a:spcAft>
            </a:pPr>
            <a:r>
              <a:rPr lang="en-US" dirty="0"/>
              <a:t>© TEOLLISUUDEN PALKANSAAJAT</a:t>
            </a:r>
          </a:p>
        </p:txBody>
      </p:sp>
      <p:sp>
        <p:nvSpPr>
          <p:cNvPr id="11" name="Slide Number Placeholder 4">
            <a:extLst>
              <a:ext uri="{FF2B5EF4-FFF2-40B4-BE49-F238E27FC236}">
                <a16:creationId xmlns:a16="http://schemas.microsoft.com/office/drawing/2014/main" id="{E9A58949-9B4F-FBFD-4D67-DD4409E1FAD9}"/>
              </a:ext>
            </a:extLst>
          </p:cNvPr>
          <p:cNvSpPr>
            <a:spLocks noGrp="1"/>
          </p:cNvSpPr>
          <p:nvPr>
            <p:ph type="sldNum" sz="quarter" idx="12"/>
          </p:nvPr>
        </p:nvSpPr>
        <p:spPr>
          <a:xfrm>
            <a:off x="365308" y="4711277"/>
            <a:ext cx="252000" cy="273844"/>
          </a:xfrm>
        </p:spPr>
        <p:txBody>
          <a:bodyPr/>
          <a:lstStyle/>
          <a:p>
            <a:pPr>
              <a:spcAft>
                <a:spcPts val="600"/>
              </a:spcAft>
            </a:pPr>
            <a:fld id="{F3D58CC4-6BC7-4E68-A251-37FB7BE21142}" type="slidenum">
              <a:rPr lang="en-US" smtClean="0"/>
              <a:pPr>
                <a:spcAft>
                  <a:spcPts val="600"/>
                </a:spcAft>
              </a:pPr>
              <a:t>2</a:t>
            </a:fld>
            <a:endParaRPr lang="en-US"/>
          </a:p>
        </p:txBody>
      </p:sp>
      <p:pic>
        <p:nvPicPr>
          <p:cNvPr id="6" name="Kuvan paikkamerkki 5" descr="Kerätään käyttäjiä">
            <a:extLst>
              <a:ext uri="{FF2B5EF4-FFF2-40B4-BE49-F238E27FC236}">
                <a16:creationId xmlns:a16="http://schemas.microsoft.com/office/drawing/2014/main" id="{14B84534-387B-0643-F05D-8859EBC3830F}"/>
              </a:ext>
            </a:extLst>
          </p:cNvPr>
          <p:cNvPicPr>
            <a:picLocks noGrp="1" noChangeAspect="1"/>
          </p:cNvPicPr>
          <p:nvPr>
            <p:ph type="pic" idx="13"/>
          </p:nvPr>
        </p:nvPicPr>
        <p:blipFill>
          <a:blip r:embed="rId2" cstate="print">
            <a:extLst>
              <a:ext uri="{28A0092B-C50C-407E-A947-70E740481C1C}">
                <a14:useLocalDpi xmlns:a14="http://schemas.microsoft.com/office/drawing/2010/main" val="0"/>
              </a:ext>
            </a:extLst>
          </a:blip>
          <a:srcRect l="12790" r="12790"/>
          <a:stretch>
            <a:fillRect/>
          </a:stretch>
        </p:blipFill>
        <p:spPr>
          <a:xfrm>
            <a:off x="379704" y="1451726"/>
            <a:ext cx="2879725" cy="2519362"/>
          </a:xfrm>
        </p:spPr>
      </p:pic>
      <p:graphicFrame>
        <p:nvGraphicFramePr>
          <p:cNvPr id="5" name="Sisällön paikkamerkki 2">
            <a:extLst>
              <a:ext uri="{FF2B5EF4-FFF2-40B4-BE49-F238E27FC236}">
                <a16:creationId xmlns:a16="http://schemas.microsoft.com/office/drawing/2014/main" id="{D178E247-CE95-348C-2618-0CACB70FB7FD}"/>
              </a:ext>
            </a:extLst>
          </p:cNvPr>
          <p:cNvGraphicFramePr>
            <a:graphicFrameLocks noGrp="1"/>
          </p:cNvGraphicFramePr>
          <p:nvPr>
            <p:ph idx="1"/>
            <p:extLst>
              <p:ext uri="{D42A27DB-BD31-4B8C-83A1-F6EECF244321}">
                <p14:modId xmlns:p14="http://schemas.microsoft.com/office/powerpoint/2010/main" val="3484473115"/>
              </p:ext>
            </p:extLst>
          </p:nvPr>
        </p:nvGraphicFramePr>
        <p:xfrm>
          <a:off x="3445126" y="1284130"/>
          <a:ext cx="4536000" cy="32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3471091"/>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p:cNvSpPr>
            <a:spLocks noGrp="1"/>
          </p:cNvSpPr>
          <p:nvPr>
            <p:ph type="ctrTitle"/>
          </p:nvPr>
        </p:nvSpPr>
        <p:spPr/>
        <p:txBody>
          <a:bodyPr/>
          <a:lstStyle/>
          <a:p>
            <a:r>
              <a:rPr lang="en-US" dirty="0"/>
              <a:t>Kiitos </a:t>
            </a:r>
            <a:r>
              <a:rPr lang="en-US" dirty="0" err="1"/>
              <a:t>mielenkiinnosta</a:t>
            </a:r>
            <a:r>
              <a:rPr lang="en-US" dirty="0"/>
              <a:t>!</a:t>
            </a:r>
          </a:p>
        </p:txBody>
      </p:sp>
      <p:sp>
        <p:nvSpPr>
          <p:cNvPr id="11" name="Alaotsikko 10"/>
          <p:cNvSpPr>
            <a:spLocks noGrp="1"/>
          </p:cNvSpPr>
          <p:nvPr>
            <p:ph type="subTitle" idx="1"/>
          </p:nvPr>
        </p:nvSpPr>
        <p:spPr/>
        <p:txBody>
          <a:bodyPr>
            <a:normAutofit/>
          </a:bodyPr>
          <a:lstStyle/>
          <a:p>
            <a:r>
              <a:rPr lang="en-US" sz="2800" dirty="0" err="1"/>
              <a:t>Kysyttävää</a:t>
            </a:r>
            <a:r>
              <a:rPr lang="en-US" sz="2800" dirty="0"/>
              <a:t>?</a:t>
            </a:r>
          </a:p>
        </p:txBody>
      </p:sp>
      <p:sp>
        <p:nvSpPr>
          <p:cNvPr id="5" name="Dian numeron paikkamerkki 4"/>
          <p:cNvSpPr>
            <a:spLocks noGrp="1"/>
          </p:cNvSpPr>
          <p:nvPr>
            <p:ph type="sldNum" sz="quarter" idx="12"/>
          </p:nvPr>
        </p:nvSpPr>
        <p:spPr/>
        <p:txBody>
          <a:bodyPr/>
          <a:lstStyle/>
          <a:p>
            <a:fld id="{F3D58CC4-6BC7-4E68-A251-37FB7BE21142}" type="slidenum">
              <a:rPr lang="en-US" smtClean="0"/>
              <a:pPr/>
              <a:t>20</a:t>
            </a:fld>
            <a:endParaRPr lang="en-US"/>
          </a:p>
        </p:txBody>
      </p:sp>
      <p:sp>
        <p:nvSpPr>
          <p:cNvPr id="6" name="Footer Placeholder 4">
            <a:extLst>
              <a:ext uri="{FF2B5EF4-FFF2-40B4-BE49-F238E27FC236}">
                <a16:creationId xmlns:a16="http://schemas.microsoft.com/office/drawing/2014/main" id="{CE3466DE-F95A-5A4D-4834-1757029F318D}"/>
              </a:ext>
            </a:extLst>
          </p:cNvPr>
          <p:cNvSpPr>
            <a:spLocks noGrp="1"/>
          </p:cNvSpPr>
          <p:nvPr>
            <p:ph type="ftr" sz="quarter" idx="11"/>
          </p:nvPr>
        </p:nvSpPr>
        <p:spPr/>
        <p:txBody>
          <a:bodyPr/>
          <a:lstStyle/>
          <a:p>
            <a:pPr>
              <a:spcAft>
                <a:spcPts val="600"/>
              </a:spcAft>
            </a:pPr>
            <a:r>
              <a:rPr lang="en-US" dirty="0"/>
              <a:t>© TEOLLISUUDEN PALKANSAAJAT</a:t>
            </a:r>
          </a:p>
        </p:txBody>
      </p:sp>
    </p:spTree>
    <p:extLst>
      <p:ext uri="{BB962C8B-B14F-4D97-AF65-F5344CB8AC3E}">
        <p14:creationId xmlns:p14="http://schemas.microsoft.com/office/powerpoint/2010/main" val="1264712420"/>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5360B2-3ED8-49F3-BB60-1035BE53E4C5}"/>
              </a:ext>
            </a:extLst>
          </p:cNvPr>
          <p:cNvSpPr>
            <a:spLocks noGrp="1"/>
          </p:cNvSpPr>
          <p:nvPr>
            <p:ph type="title"/>
          </p:nvPr>
        </p:nvSpPr>
        <p:spPr/>
        <p:txBody>
          <a:bodyPr/>
          <a:lstStyle/>
          <a:p>
            <a:r>
              <a:rPr lang="fi-FI" dirty="0"/>
              <a:t>Konserniyhteistoiminnan tarkoitus</a:t>
            </a:r>
          </a:p>
        </p:txBody>
      </p:sp>
      <p:sp>
        <p:nvSpPr>
          <p:cNvPr id="3" name="Sisällön paikkamerkki 2">
            <a:extLst>
              <a:ext uri="{FF2B5EF4-FFF2-40B4-BE49-F238E27FC236}">
                <a16:creationId xmlns:a16="http://schemas.microsoft.com/office/drawing/2014/main" id="{477D62A7-975F-4104-AD96-76186E5DA8B4}"/>
              </a:ext>
            </a:extLst>
          </p:cNvPr>
          <p:cNvSpPr>
            <a:spLocks noGrp="1"/>
          </p:cNvSpPr>
          <p:nvPr>
            <p:ph idx="1"/>
          </p:nvPr>
        </p:nvSpPr>
        <p:spPr/>
        <p:txBody>
          <a:bodyPr>
            <a:normAutofit lnSpcReduction="10000"/>
          </a:bodyPr>
          <a:lstStyle/>
          <a:p>
            <a:r>
              <a:rPr lang="fi-FI" dirty="0"/>
              <a:t>täydentää yrityskohtaista yhteistoimintaa konsernitasolla</a:t>
            </a:r>
          </a:p>
          <a:p>
            <a:r>
              <a:rPr lang="fi-FI" dirty="0"/>
              <a:t>varmistaa </a:t>
            </a:r>
            <a:r>
              <a:rPr lang="fi-FI" b="1" dirty="0"/>
              <a:t>näkemysten vaihtoa ja vuoropuhelua </a:t>
            </a:r>
            <a:r>
              <a:rPr lang="fi-FI" dirty="0"/>
              <a:t>työntekijöiden edustajien ja asianmukaisen yritysjohdon välillä</a:t>
            </a:r>
          </a:p>
          <a:p>
            <a:pPr lvl="1"/>
            <a:r>
              <a:rPr lang="fi-FI" dirty="0"/>
              <a:t>vuoropuhelu on kaksisuuntaista toimintaa, henkilöstön edustajat voivat pyytää lisätietoja, kysyä ja saada vastauksia</a:t>
            </a:r>
          </a:p>
          <a:p>
            <a:r>
              <a:rPr lang="fi-FI" dirty="0"/>
              <a:t>parantaa työntekijöiden </a:t>
            </a:r>
          </a:p>
          <a:p>
            <a:pPr lvl="1"/>
            <a:r>
              <a:rPr lang="fi-FI" b="1" dirty="0"/>
              <a:t>oikeuksia saada tietoja</a:t>
            </a:r>
            <a:endParaRPr lang="fi-FI" dirty="0"/>
          </a:p>
          <a:p>
            <a:pPr lvl="1"/>
            <a:r>
              <a:rPr lang="fi-FI" b="1" dirty="0"/>
              <a:t>tulla kuulluiksi </a:t>
            </a:r>
          </a:p>
          <a:p>
            <a:pPr marL="457200" lvl="1" indent="0">
              <a:buNone/>
            </a:pPr>
            <a:r>
              <a:rPr lang="fi-FI" dirty="0"/>
              <a:t>yritysten ja yritysryhmien toiminnasta ja niiden kehitysnäkymistä sekä erityisesti asioista, joista </a:t>
            </a:r>
            <a:r>
              <a:rPr lang="fi-FI" b="1" u="sng" dirty="0"/>
              <a:t>tehtävät</a:t>
            </a:r>
            <a:r>
              <a:rPr lang="fi-FI" dirty="0"/>
              <a:t> </a:t>
            </a:r>
            <a:r>
              <a:rPr lang="fi-FI" b="1" i="1" dirty="0"/>
              <a:t>päätökset</a:t>
            </a:r>
            <a:r>
              <a:rPr lang="fi-FI" dirty="0"/>
              <a:t> vaikuttavat työntekijöiden asemaan ja heidän työllisyyteensä yritysryhmässä tai yrityksessä </a:t>
            </a:r>
          </a:p>
          <a:p>
            <a:r>
              <a:rPr lang="fi-FI" dirty="0"/>
              <a:t>edistää yritysten ja yritysryhmien työntekijöiden keskinäistä vuorovaikutusta</a:t>
            </a:r>
          </a:p>
          <a:p>
            <a:endParaRPr lang="fi-FI" dirty="0"/>
          </a:p>
        </p:txBody>
      </p:sp>
      <p:sp>
        <p:nvSpPr>
          <p:cNvPr id="4" name="Footer Placeholder 4">
            <a:extLst>
              <a:ext uri="{FF2B5EF4-FFF2-40B4-BE49-F238E27FC236}">
                <a16:creationId xmlns:a16="http://schemas.microsoft.com/office/drawing/2014/main" id="{976EAA9C-B21D-F09B-852B-39D8F55C572B}"/>
              </a:ext>
            </a:extLst>
          </p:cNvPr>
          <p:cNvSpPr>
            <a:spLocks noGrp="1"/>
          </p:cNvSpPr>
          <p:nvPr>
            <p:ph type="ftr" sz="quarter" idx="11"/>
          </p:nvPr>
        </p:nvSpPr>
        <p:spPr>
          <a:xfrm>
            <a:off x="642999" y="4711277"/>
            <a:ext cx="2895600" cy="273844"/>
          </a:xfrm>
        </p:spPr>
        <p:txBody>
          <a:bodyPr/>
          <a:lstStyle/>
          <a:p>
            <a:pPr>
              <a:spcAft>
                <a:spcPts val="600"/>
              </a:spcAft>
            </a:pPr>
            <a:r>
              <a:rPr lang="en-US" dirty="0"/>
              <a:t>© TEOLLISUUDEN PALKANSAAJAT</a:t>
            </a:r>
          </a:p>
        </p:txBody>
      </p:sp>
      <p:sp>
        <p:nvSpPr>
          <p:cNvPr id="5" name="Slide Number Placeholder 4">
            <a:extLst>
              <a:ext uri="{FF2B5EF4-FFF2-40B4-BE49-F238E27FC236}">
                <a16:creationId xmlns:a16="http://schemas.microsoft.com/office/drawing/2014/main" id="{EE8E1367-610E-C686-27FF-35451C7F60E1}"/>
              </a:ext>
            </a:extLst>
          </p:cNvPr>
          <p:cNvSpPr>
            <a:spLocks noGrp="1"/>
          </p:cNvSpPr>
          <p:nvPr>
            <p:ph type="sldNum" sz="quarter" idx="12"/>
          </p:nvPr>
        </p:nvSpPr>
        <p:spPr>
          <a:xfrm>
            <a:off x="365308" y="4711277"/>
            <a:ext cx="252000" cy="273844"/>
          </a:xfrm>
        </p:spPr>
        <p:txBody>
          <a:bodyPr/>
          <a:lstStyle/>
          <a:p>
            <a:pPr>
              <a:spcAft>
                <a:spcPts val="600"/>
              </a:spcAft>
            </a:pPr>
            <a:fld id="{F3D58CC4-6BC7-4E68-A251-37FB7BE21142}" type="slidenum">
              <a:rPr lang="en-US" smtClean="0"/>
              <a:pPr>
                <a:spcAft>
                  <a:spcPts val="600"/>
                </a:spcAft>
              </a:pPr>
              <a:t>3</a:t>
            </a:fld>
            <a:endParaRPr lang="en-US"/>
          </a:p>
        </p:txBody>
      </p:sp>
    </p:spTree>
    <p:extLst>
      <p:ext uri="{BB962C8B-B14F-4D97-AF65-F5344CB8AC3E}">
        <p14:creationId xmlns:p14="http://schemas.microsoft.com/office/powerpoint/2010/main" val="3868648767"/>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069AF4-9BED-4317-A600-DC6238BEBA89}"/>
              </a:ext>
            </a:extLst>
          </p:cNvPr>
          <p:cNvSpPr>
            <a:spLocks noGrp="1"/>
          </p:cNvSpPr>
          <p:nvPr>
            <p:ph type="title"/>
          </p:nvPr>
        </p:nvSpPr>
        <p:spPr/>
        <p:txBody>
          <a:bodyPr/>
          <a:lstStyle/>
          <a:p>
            <a:r>
              <a:rPr lang="fi-FI" dirty="0"/>
              <a:t>Mitä hyötyä on konserniyhteistoiminnasta?</a:t>
            </a:r>
          </a:p>
        </p:txBody>
      </p:sp>
      <p:sp>
        <p:nvSpPr>
          <p:cNvPr id="3" name="Sisällön paikkamerkki 2">
            <a:extLst>
              <a:ext uri="{FF2B5EF4-FFF2-40B4-BE49-F238E27FC236}">
                <a16:creationId xmlns:a16="http://schemas.microsoft.com/office/drawing/2014/main" id="{F0D25E43-0897-4373-BE22-629055970484}"/>
              </a:ext>
            </a:extLst>
          </p:cNvPr>
          <p:cNvSpPr>
            <a:spLocks noGrp="1"/>
          </p:cNvSpPr>
          <p:nvPr>
            <p:ph idx="1"/>
          </p:nvPr>
        </p:nvSpPr>
        <p:spPr/>
        <p:txBody>
          <a:bodyPr>
            <a:normAutofit lnSpcReduction="10000"/>
          </a:bodyPr>
          <a:lstStyle/>
          <a:p>
            <a:r>
              <a:rPr lang="fi-FI" dirty="0"/>
              <a:t>hyvä ja järjestelmällinen tapa tiedottaa ja kuulla henkilöstöä yritysryhmässä läpinäkyvästi, oikea-aikaisesti ja oikeasisältöisesti</a:t>
            </a:r>
          </a:p>
          <a:p>
            <a:r>
              <a:rPr lang="fi-FI" dirty="0"/>
              <a:t>työntekijöiden ymmärrys yritysryhmän tekemiä päätöksiä kohtaan kasvaa oman osallistumisen kautta ja muutostilanteiden hallinta yrityksessä/yrityksissä paranee ja päätösten vastustus vähenee</a:t>
            </a:r>
          </a:p>
          <a:p>
            <a:r>
              <a:rPr lang="fi-FI" dirty="0"/>
              <a:t>sosiaalinen vuoropuhelu vahvistuu konsernitasolla</a:t>
            </a:r>
          </a:p>
          <a:p>
            <a:r>
              <a:rPr lang="fi-FI" dirty="0"/>
              <a:t>työntekijöiden työviihtyvyys paranee ja luottamus johdon toimintaan kasvaa. Tämän on todettu parantavan tuottavuutta, kilpailukykyä ja motivaatiota</a:t>
            </a:r>
          </a:p>
          <a:p>
            <a:r>
              <a:rPr lang="fi-FI" dirty="0"/>
              <a:t>tarvittava osaaminen ja koulutustarpeet tunnistetaan paremmin</a:t>
            </a:r>
          </a:p>
          <a:p>
            <a:r>
              <a:rPr lang="fi-FI" dirty="0"/>
              <a:t>luottamus ja toimiva vuoropuhelu lisäävät yritystoiminnan tehokkuutta, parantavat työn organisointia ja laatua, mikä tuottaa säästöjä</a:t>
            </a:r>
          </a:p>
        </p:txBody>
      </p:sp>
      <p:sp>
        <p:nvSpPr>
          <p:cNvPr id="4" name="Footer Placeholder 4">
            <a:extLst>
              <a:ext uri="{FF2B5EF4-FFF2-40B4-BE49-F238E27FC236}">
                <a16:creationId xmlns:a16="http://schemas.microsoft.com/office/drawing/2014/main" id="{1A629C71-1826-E52B-EFE4-42A5FD9EE74B}"/>
              </a:ext>
            </a:extLst>
          </p:cNvPr>
          <p:cNvSpPr>
            <a:spLocks noGrp="1"/>
          </p:cNvSpPr>
          <p:nvPr>
            <p:ph type="ftr" sz="quarter" idx="11"/>
          </p:nvPr>
        </p:nvSpPr>
        <p:spPr>
          <a:xfrm>
            <a:off x="642999" y="4711277"/>
            <a:ext cx="2895600" cy="273844"/>
          </a:xfrm>
        </p:spPr>
        <p:txBody>
          <a:bodyPr/>
          <a:lstStyle/>
          <a:p>
            <a:pPr>
              <a:spcAft>
                <a:spcPts val="600"/>
              </a:spcAft>
            </a:pPr>
            <a:r>
              <a:rPr lang="en-US" dirty="0"/>
              <a:t>© TEOLLISUUDEN PALKANSAAJAT</a:t>
            </a:r>
          </a:p>
        </p:txBody>
      </p:sp>
      <p:sp>
        <p:nvSpPr>
          <p:cNvPr id="5" name="Slide Number Placeholder 4">
            <a:extLst>
              <a:ext uri="{FF2B5EF4-FFF2-40B4-BE49-F238E27FC236}">
                <a16:creationId xmlns:a16="http://schemas.microsoft.com/office/drawing/2014/main" id="{58CF46F6-4A61-A3DE-4609-3058A410EC85}"/>
              </a:ext>
            </a:extLst>
          </p:cNvPr>
          <p:cNvSpPr>
            <a:spLocks noGrp="1"/>
          </p:cNvSpPr>
          <p:nvPr>
            <p:ph type="sldNum" sz="quarter" idx="12"/>
          </p:nvPr>
        </p:nvSpPr>
        <p:spPr>
          <a:xfrm>
            <a:off x="365308" y="4711277"/>
            <a:ext cx="252000" cy="273844"/>
          </a:xfrm>
        </p:spPr>
        <p:txBody>
          <a:bodyPr/>
          <a:lstStyle/>
          <a:p>
            <a:pPr>
              <a:spcAft>
                <a:spcPts val="600"/>
              </a:spcAft>
            </a:pPr>
            <a:fld id="{F3D58CC4-6BC7-4E68-A251-37FB7BE21142}" type="slidenum">
              <a:rPr lang="en-US" smtClean="0"/>
              <a:pPr>
                <a:spcAft>
                  <a:spcPts val="600"/>
                </a:spcAft>
              </a:pPr>
              <a:t>4</a:t>
            </a:fld>
            <a:endParaRPr lang="en-US"/>
          </a:p>
        </p:txBody>
      </p:sp>
    </p:spTree>
    <p:extLst>
      <p:ext uri="{BB962C8B-B14F-4D97-AF65-F5344CB8AC3E}">
        <p14:creationId xmlns:p14="http://schemas.microsoft.com/office/powerpoint/2010/main" val="3847564605"/>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069AF4-9BED-4317-A600-DC6238BEBA89}"/>
              </a:ext>
            </a:extLst>
          </p:cNvPr>
          <p:cNvSpPr>
            <a:spLocks noGrp="1"/>
          </p:cNvSpPr>
          <p:nvPr>
            <p:ph type="title"/>
          </p:nvPr>
        </p:nvSpPr>
        <p:spPr>
          <a:xfrm>
            <a:off x="363889" y="205979"/>
            <a:ext cx="6969971" cy="857250"/>
          </a:xfrm>
        </p:spPr>
        <p:txBody>
          <a:bodyPr anchor="b">
            <a:normAutofit/>
          </a:bodyPr>
          <a:lstStyle/>
          <a:p>
            <a:r>
              <a:rPr lang="fi-FI" dirty="0"/>
              <a:t>Yhteistoiminta yritysmaailmassa</a:t>
            </a:r>
          </a:p>
        </p:txBody>
      </p:sp>
      <p:sp>
        <p:nvSpPr>
          <p:cNvPr id="4" name="Footer Placeholder 4">
            <a:extLst>
              <a:ext uri="{FF2B5EF4-FFF2-40B4-BE49-F238E27FC236}">
                <a16:creationId xmlns:a16="http://schemas.microsoft.com/office/drawing/2014/main" id="{1A629C71-1826-E52B-EFE4-42A5FD9EE74B}"/>
              </a:ext>
            </a:extLst>
          </p:cNvPr>
          <p:cNvSpPr>
            <a:spLocks noGrp="1"/>
          </p:cNvSpPr>
          <p:nvPr>
            <p:ph type="ftr" sz="quarter" idx="11"/>
          </p:nvPr>
        </p:nvSpPr>
        <p:spPr>
          <a:xfrm>
            <a:off x="642999" y="4711277"/>
            <a:ext cx="2895600" cy="273844"/>
          </a:xfrm>
        </p:spPr>
        <p:txBody>
          <a:bodyPr anchor="ctr">
            <a:normAutofit/>
          </a:bodyPr>
          <a:lstStyle/>
          <a:p>
            <a:pPr>
              <a:spcAft>
                <a:spcPts val="600"/>
              </a:spcAft>
            </a:pPr>
            <a:r>
              <a:rPr lang="en-US" dirty="0"/>
              <a:t>© TEOLLISUUDEN PALKANSAAJAT</a:t>
            </a:r>
          </a:p>
        </p:txBody>
      </p:sp>
      <p:sp>
        <p:nvSpPr>
          <p:cNvPr id="5" name="Slide Number Placeholder 4">
            <a:extLst>
              <a:ext uri="{FF2B5EF4-FFF2-40B4-BE49-F238E27FC236}">
                <a16:creationId xmlns:a16="http://schemas.microsoft.com/office/drawing/2014/main" id="{58CF46F6-4A61-A3DE-4609-3058A410EC85}"/>
              </a:ext>
            </a:extLst>
          </p:cNvPr>
          <p:cNvSpPr>
            <a:spLocks noGrp="1"/>
          </p:cNvSpPr>
          <p:nvPr>
            <p:ph type="sldNum" sz="quarter" idx="12"/>
          </p:nvPr>
        </p:nvSpPr>
        <p:spPr>
          <a:xfrm>
            <a:off x="365308" y="4711277"/>
            <a:ext cx="252000" cy="273844"/>
          </a:xfrm>
        </p:spPr>
        <p:txBody>
          <a:bodyPr anchor="ctr">
            <a:normAutofit/>
          </a:bodyPr>
          <a:lstStyle/>
          <a:p>
            <a:pPr>
              <a:spcAft>
                <a:spcPts val="600"/>
              </a:spcAft>
            </a:pPr>
            <a:fld id="{F3D58CC4-6BC7-4E68-A251-37FB7BE21142}" type="slidenum">
              <a:rPr lang="en-US" smtClean="0"/>
              <a:pPr>
                <a:spcAft>
                  <a:spcPts val="600"/>
                </a:spcAft>
              </a:pPr>
              <a:t>5</a:t>
            </a:fld>
            <a:endParaRPr lang="en-US"/>
          </a:p>
        </p:txBody>
      </p:sp>
      <p:pic>
        <p:nvPicPr>
          <p:cNvPr id="12" name="Kuva 11" descr="Tehdas ääriviiva">
            <a:extLst>
              <a:ext uri="{FF2B5EF4-FFF2-40B4-BE49-F238E27FC236}">
                <a16:creationId xmlns:a16="http://schemas.microsoft.com/office/drawing/2014/main" id="{27776309-834D-508E-2060-1E414057B4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785" y="2174065"/>
            <a:ext cx="1370340" cy="1370340"/>
          </a:xfrm>
          <a:prstGeom prst="rect">
            <a:avLst/>
          </a:prstGeom>
        </p:spPr>
      </p:pic>
      <p:pic>
        <p:nvPicPr>
          <p:cNvPr id="17" name="Kuva 16" descr="Ihmisryhmä tasaisella täytöllä">
            <a:extLst>
              <a:ext uri="{FF2B5EF4-FFF2-40B4-BE49-F238E27FC236}">
                <a16:creationId xmlns:a16="http://schemas.microsoft.com/office/drawing/2014/main" id="{8EDFB6AA-A20E-CEC4-CDBE-C104716AAD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4870" y="3427739"/>
            <a:ext cx="570084" cy="570084"/>
          </a:xfrm>
          <a:prstGeom prst="rect">
            <a:avLst/>
          </a:prstGeom>
        </p:spPr>
      </p:pic>
      <p:pic>
        <p:nvPicPr>
          <p:cNvPr id="18" name="Kuva 17" descr="Ihmisryhmä tasaisella täytöllä">
            <a:extLst>
              <a:ext uri="{FF2B5EF4-FFF2-40B4-BE49-F238E27FC236}">
                <a16:creationId xmlns:a16="http://schemas.microsoft.com/office/drawing/2014/main" id="{7A93C946-6C8D-CB40-D7DB-D97BA5349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0210" y="3417179"/>
            <a:ext cx="570084" cy="570084"/>
          </a:xfrm>
          <a:prstGeom prst="rect">
            <a:avLst/>
          </a:prstGeom>
        </p:spPr>
      </p:pic>
      <p:sp>
        <p:nvSpPr>
          <p:cNvPr id="19" name="Tekstiruutu 18">
            <a:extLst>
              <a:ext uri="{FF2B5EF4-FFF2-40B4-BE49-F238E27FC236}">
                <a16:creationId xmlns:a16="http://schemas.microsoft.com/office/drawing/2014/main" id="{051CB2D1-A5AC-3202-6059-E0B1A0784CB9}"/>
              </a:ext>
            </a:extLst>
          </p:cNvPr>
          <p:cNvSpPr txBox="1"/>
          <p:nvPr/>
        </p:nvSpPr>
        <p:spPr>
          <a:xfrm>
            <a:off x="663977" y="1319981"/>
            <a:ext cx="1381954" cy="338554"/>
          </a:xfrm>
          <a:prstGeom prst="rect">
            <a:avLst/>
          </a:prstGeom>
          <a:noFill/>
        </p:spPr>
        <p:txBody>
          <a:bodyPr wrap="square" rtlCol="0">
            <a:spAutoFit/>
          </a:bodyPr>
          <a:lstStyle/>
          <a:p>
            <a:r>
              <a:rPr lang="fi-FI" sz="1600" dirty="0">
                <a:solidFill>
                  <a:schemeClr val="accent2"/>
                </a:solidFill>
              </a:rPr>
              <a:t>Yhteistoiminta</a:t>
            </a:r>
          </a:p>
        </p:txBody>
      </p:sp>
      <p:sp>
        <p:nvSpPr>
          <p:cNvPr id="44" name="Tekstiruutu 43">
            <a:extLst>
              <a:ext uri="{FF2B5EF4-FFF2-40B4-BE49-F238E27FC236}">
                <a16:creationId xmlns:a16="http://schemas.microsoft.com/office/drawing/2014/main" id="{62FC42C1-1E54-C0B8-BE64-E825D1390224}"/>
              </a:ext>
            </a:extLst>
          </p:cNvPr>
          <p:cNvSpPr txBox="1"/>
          <p:nvPr/>
        </p:nvSpPr>
        <p:spPr>
          <a:xfrm>
            <a:off x="829697" y="2293395"/>
            <a:ext cx="703900" cy="276999"/>
          </a:xfrm>
          <a:prstGeom prst="rect">
            <a:avLst/>
          </a:prstGeom>
          <a:noFill/>
          <a:ln>
            <a:solidFill>
              <a:schemeClr val="tx2"/>
            </a:solidFill>
          </a:ln>
        </p:spPr>
        <p:txBody>
          <a:bodyPr wrap="square" lIns="91440" tIns="45720" rIns="91440" bIns="45720" rtlCol="0" anchor="t">
            <a:spAutoFit/>
          </a:bodyPr>
          <a:lstStyle/>
          <a:p>
            <a:r>
              <a:rPr lang="fi-FI" sz="1200" b="1" dirty="0">
                <a:solidFill>
                  <a:schemeClr val="tx2"/>
                </a:solidFill>
                <a:ea typeface="+mn-lt"/>
                <a:cs typeface="+mn-lt"/>
              </a:rPr>
              <a:t>≥ </a:t>
            </a:r>
            <a:r>
              <a:rPr lang="fi-FI" sz="1200" b="1" dirty="0">
                <a:solidFill>
                  <a:schemeClr val="tx2"/>
                </a:solidFill>
              </a:rPr>
              <a:t> 20 </a:t>
            </a:r>
            <a:r>
              <a:rPr lang="fi-FI" sz="1200" b="1" dirty="0" err="1">
                <a:solidFill>
                  <a:schemeClr val="tx2"/>
                </a:solidFill>
              </a:rPr>
              <a:t>tt</a:t>
            </a:r>
            <a:endParaRPr lang="fi-FI" sz="1200" b="1" dirty="0">
              <a:solidFill>
                <a:schemeClr val="tx2"/>
              </a:solidFill>
            </a:endParaRPr>
          </a:p>
        </p:txBody>
      </p:sp>
      <p:grpSp>
        <p:nvGrpSpPr>
          <p:cNvPr id="58" name="Ryhmä 57">
            <a:extLst>
              <a:ext uri="{FF2B5EF4-FFF2-40B4-BE49-F238E27FC236}">
                <a16:creationId xmlns:a16="http://schemas.microsoft.com/office/drawing/2014/main" id="{ADDA0E71-2450-AF9C-D9A6-479F1E49B1E0}"/>
              </a:ext>
            </a:extLst>
          </p:cNvPr>
          <p:cNvGrpSpPr/>
          <p:nvPr/>
        </p:nvGrpSpPr>
        <p:grpSpPr>
          <a:xfrm>
            <a:off x="1766880" y="1319981"/>
            <a:ext cx="2235839" cy="2952939"/>
            <a:chOff x="1766880" y="1319981"/>
            <a:chExt cx="2235839" cy="2952939"/>
          </a:xfrm>
        </p:grpSpPr>
        <p:pic>
          <p:nvPicPr>
            <p:cNvPr id="9" name="Kuva 8" descr="Rakennus ääriviiva">
              <a:extLst>
                <a:ext uri="{FF2B5EF4-FFF2-40B4-BE49-F238E27FC236}">
                  <a16:creationId xmlns:a16="http://schemas.microsoft.com/office/drawing/2014/main" id="{25031B3E-6000-C447-9D6F-B8B457DB6B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66880" y="2205544"/>
              <a:ext cx="1726904" cy="1726904"/>
            </a:xfrm>
            <a:prstGeom prst="rect">
              <a:avLst/>
            </a:prstGeom>
          </p:spPr>
        </p:pic>
        <p:pic>
          <p:nvPicPr>
            <p:cNvPr id="10" name="Kuva 9" descr="Ihmisryhmä tasaisella täytöllä">
              <a:extLst>
                <a:ext uri="{FF2B5EF4-FFF2-40B4-BE49-F238E27FC236}">
                  <a16:creationId xmlns:a16="http://schemas.microsoft.com/office/drawing/2014/main" id="{1BBCF81D-6695-96D8-492F-16F732DE5C9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54723" y="3570740"/>
              <a:ext cx="680943" cy="680943"/>
            </a:xfrm>
            <a:prstGeom prst="rect">
              <a:avLst/>
            </a:prstGeom>
          </p:spPr>
        </p:pic>
        <p:pic>
          <p:nvPicPr>
            <p:cNvPr id="11" name="Kuva 10" descr="Ihmisryhmä tasaisella täytöllä">
              <a:extLst>
                <a:ext uri="{FF2B5EF4-FFF2-40B4-BE49-F238E27FC236}">
                  <a16:creationId xmlns:a16="http://schemas.microsoft.com/office/drawing/2014/main" id="{4196C299-6E91-F391-5C2E-31FFAAE75D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12324" y="3098132"/>
              <a:ext cx="680943" cy="680943"/>
            </a:xfrm>
            <a:prstGeom prst="rect">
              <a:avLst/>
            </a:prstGeom>
          </p:spPr>
        </p:pic>
        <p:pic>
          <p:nvPicPr>
            <p:cNvPr id="13" name="Kuva 12" descr="Ihmisryhmä tasaisella täytöllä">
              <a:extLst>
                <a:ext uri="{FF2B5EF4-FFF2-40B4-BE49-F238E27FC236}">
                  <a16:creationId xmlns:a16="http://schemas.microsoft.com/office/drawing/2014/main" id="{A1EAD56A-8760-6115-64D5-AF8FECF001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79833" y="3591977"/>
              <a:ext cx="680943" cy="680943"/>
            </a:xfrm>
            <a:prstGeom prst="rect">
              <a:avLst/>
            </a:prstGeom>
          </p:spPr>
        </p:pic>
        <p:sp>
          <p:nvSpPr>
            <p:cNvPr id="14" name="Tekstiruutu 13">
              <a:extLst>
                <a:ext uri="{FF2B5EF4-FFF2-40B4-BE49-F238E27FC236}">
                  <a16:creationId xmlns:a16="http://schemas.microsoft.com/office/drawing/2014/main" id="{A9B38190-B656-A74B-9B4F-509D9DDEF710}"/>
                </a:ext>
              </a:extLst>
            </p:cNvPr>
            <p:cNvSpPr txBox="1"/>
            <p:nvPr/>
          </p:nvSpPr>
          <p:spPr>
            <a:xfrm>
              <a:off x="2324830" y="1319981"/>
              <a:ext cx="1677889" cy="338554"/>
            </a:xfrm>
            <a:prstGeom prst="rect">
              <a:avLst/>
            </a:prstGeom>
            <a:noFill/>
          </p:spPr>
          <p:txBody>
            <a:bodyPr wrap="square" rtlCol="0">
              <a:spAutoFit/>
            </a:bodyPr>
            <a:lstStyle/>
            <a:p>
              <a:r>
                <a:rPr lang="fi-FI" sz="1600" dirty="0">
                  <a:solidFill>
                    <a:schemeClr val="accent2"/>
                  </a:solidFill>
                </a:rPr>
                <a:t>Hallintoedustus </a:t>
              </a:r>
            </a:p>
          </p:txBody>
        </p:sp>
        <p:sp>
          <p:nvSpPr>
            <p:cNvPr id="46" name="Tekstiruutu 45">
              <a:extLst>
                <a:ext uri="{FF2B5EF4-FFF2-40B4-BE49-F238E27FC236}">
                  <a16:creationId xmlns:a16="http://schemas.microsoft.com/office/drawing/2014/main" id="{3ED87460-D34A-0F2E-EEEB-E82C0DC5AB41}"/>
                </a:ext>
              </a:extLst>
            </p:cNvPr>
            <p:cNvSpPr txBox="1"/>
            <p:nvPr/>
          </p:nvSpPr>
          <p:spPr>
            <a:xfrm>
              <a:off x="2090799" y="1997852"/>
              <a:ext cx="705132" cy="276999"/>
            </a:xfrm>
            <a:prstGeom prst="rect">
              <a:avLst/>
            </a:prstGeom>
            <a:noFill/>
            <a:ln>
              <a:solidFill>
                <a:schemeClr val="tx2">
                  <a:lumMod val="60000"/>
                  <a:lumOff val="40000"/>
                </a:schemeClr>
              </a:solidFill>
            </a:ln>
          </p:spPr>
          <p:txBody>
            <a:bodyPr wrap="square" lIns="91440" tIns="45720" rIns="91440" bIns="45720" rtlCol="0" anchor="t">
              <a:spAutoFit/>
            </a:bodyPr>
            <a:lstStyle/>
            <a:p>
              <a:r>
                <a:rPr lang="fi-FI" sz="1200" b="1" dirty="0">
                  <a:solidFill>
                    <a:schemeClr val="tx2">
                      <a:lumMod val="60000"/>
                      <a:lumOff val="40000"/>
                    </a:schemeClr>
                  </a:solidFill>
                  <a:ea typeface="+mn-lt"/>
                  <a:cs typeface="+mn-lt"/>
                </a:rPr>
                <a:t>≥ </a:t>
              </a:r>
              <a:r>
                <a:rPr lang="fi-FI" sz="1200" b="1" dirty="0">
                  <a:solidFill>
                    <a:schemeClr val="tx2">
                      <a:lumMod val="60000"/>
                      <a:lumOff val="40000"/>
                    </a:schemeClr>
                  </a:solidFill>
                </a:rPr>
                <a:t> 150 </a:t>
              </a:r>
              <a:r>
                <a:rPr lang="fi-FI" sz="1200" b="1" dirty="0" err="1">
                  <a:solidFill>
                    <a:schemeClr val="tx2">
                      <a:lumMod val="60000"/>
                      <a:lumOff val="40000"/>
                    </a:schemeClr>
                  </a:solidFill>
                </a:rPr>
                <a:t>tt</a:t>
              </a:r>
              <a:endParaRPr lang="fi-FI" sz="1200" b="1" dirty="0">
                <a:solidFill>
                  <a:schemeClr val="tx2">
                    <a:lumMod val="60000"/>
                    <a:lumOff val="40000"/>
                  </a:schemeClr>
                </a:solidFill>
              </a:endParaRPr>
            </a:p>
          </p:txBody>
        </p:sp>
      </p:grpSp>
      <p:grpSp>
        <p:nvGrpSpPr>
          <p:cNvPr id="59" name="Ryhmä 58">
            <a:extLst>
              <a:ext uri="{FF2B5EF4-FFF2-40B4-BE49-F238E27FC236}">
                <a16:creationId xmlns:a16="http://schemas.microsoft.com/office/drawing/2014/main" id="{CAC76A89-18ED-BC9C-5AE1-3C83C9D12964}"/>
              </a:ext>
            </a:extLst>
          </p:cNvPr>
          <p:cNvGrpSpPr/>
          <p:nvPr/>
        </p:nvGrpSpPr>
        <p:grpSpPr>
          <a:xfrm>
            <a:off x="3701502" y="1315975"/>
            <a:ext cx="2690052" cy="3012825"/>
            <a:chOff x="3701502" y="1315975"/>
            <a:chExt cx="2690052" cy="3012825"/>
          </a:xfrm>
        </p:grpSpPr>
        <p:pic>
          <p:nvPicPr>
            <p:cNvPr id="15" name="Kuva 14" descr="Ihmisryhmä tasaisella täytöllä">
              <a:extLst>
                <a:ext uri="{FF2B5EF4-FFF2-40B4-BE49-F238E27FC236}">
                  <a16:creationId xmlns:a16="http://schemas.microsoft.com/office/drawing/2014/main" id="{6433D5AD-ECED-7544-8A36-DFE02E718DD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73893" y="3031644"/>
              <a:ext cx="418740" cy="418740"/>
            </a:xfrm>
            <a:prstGeom prst="rect">
              <a:avLst/>
            </a:prstGeom>
          </p:spPr>
        </p:pic>
        <p:pic>
          <p:nvPicPr>
            <p:cNvPr id="16" name="Kuva 15" descr="Koti ääriviiva">
              <a:extLst>
                <a:ext uri="{FF2B5EF4-FFF2-40B4-BE49-F238E27FC236}">
                  <a16:creationId xmlns:a16="http://schemas.microsoft.com/office/drawing/2014/main" id="{3973CAD8-4157-B73F-20D9-1118EEBB942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701502" y="2383610"/>
              <a:ext cx="948620" cy="948620"/>
            </a:xfrm>
            <a:prstGeom prst="rect">
              <a:avLst/>
            </a:prstGeom>
          </p:spPr>
        </p:pic>
        <p:pic>
          <p:nvPicPr>
            <p:cNvPr id="20" name="Kuva 19" descr="Ihmisryhmä tasaisella täytöllä">
              <a:extLst>
                <a:ext uri="{FF2B5EF4-FFF2-40B4-BE49-F238E27FC236}">
                  <a16:creationId xmlns:a16="http://schemas.microsoft.com/office/drawing/2014/main" id="{CA770CEC-E44F-F084-7EFE-B84BB0B6AFA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91115" y="3750196"/>
              <a:ext cx="418740" cy="418740"/>
            </a:xfrm>
            <a:prstGeom prst="rect">
              <a:avLst/>
            </a:prstGeom>
          </p:spPr>
        </p:pic>
        <p:pic>
          <p:nvPicPr>
            <p:cNvPr id="21" name="Kuva 20" descr="Koti ääriviiva">
              <a:extLst>
                <a:ext uri="{FF2B5EF4-FFF2-40B4-BE49-F238E27FC236}">
                  <a16:creationId xmlns:a16="http://schemas.microsoft.com/office/drawing/2014/main" id="{6EB02C7F-B385-2925-3321-8551876C565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038216" y="3330113"/>
              <a:ext cx="948620" cy="948620"/>
            </a:xfrm>
            <a:prstGeom prst="rect">
              <a:avLst/>
            </a:prstGeom>
          </p:spPr>
        </p:pic>
        <p:pic>
          <p:nvPicPr>
            <p:cNvPr id="22" name="Kuva 21" descr="Ihmisryhmä tasaisella täytöllä">
              <a:extLst>
                <a:ext uri="{FF2B5EF4-FFF2-40B4-BE49-F238E27FC236}">
                  <a16:creationId xmlns:a16="http://schemas.microsoft.com/office/drawing/2014/main" id="{84E7C29D-E92D-2849-9848-1FE06E4C4CC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85328" y="3118105"/>
              <a:ext cx="418740" cy="418740"/>
            </a:xfrm>
            <a:prstGeom prst="rect">
              <a:avLst/>
            </a:prstGeom>
          </p:spPr>
        </p:pic>
        <p:pic>
          <p:nvPicPr>
            <p:cNvPr id="23" name="Kuva 22" descr="Ihmisryhmä tasaisella täytöllä">
              <a:extLst>
                <a:ext uri="{FF2B5EF4-FFF2-40B4-BE49-F238E27FC236}">
                  <a16:creationId xmlns:a16="http://schemas.microsoft.com/office/drawing/2014/main" id="{C606B534-794A-2B2C-D146-EEAB172E146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68096" y="3910060"/>
              <a:ext cx="418740" cy="418740"/>
            </a:xfrm>
            <a:prstGeom prst="rect">
              <a:avLst/>
            </a:prstGeom>
          </p:spPr>
        </p:pic>
        <p:pic>
          <p:nvPicPr>
            <p:cNvPr id="24" name="Kuva 23" descr="Tehdas ääriviiva">
              <a:extLst>
                <a:ext uri="{FF2B5EF4-FFF2-40B4-BE49-F238E27FC236}">
                  <a16:creationId xmlns:a16="http://schemas.microsoft.com/office/drawing/2014/main" id="{B19F12D0-7E4C-6417-31FF-D02DC1235D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27621" y="2131544"/>
              <a:ext cx="1159627" cy="1159627"/>
            </a:xfrm>
            <a:prstGeom prst="rect">
              <a:avLst/>
            </a:prstGeom>
          </p:spPr>
        </p:pic>
        <p:pic>
          <p:nvPicPr>
            <p:cNvPr id="25" name="Kuva 24" descr="Ihmisryhmä tasaisella täytöllä">
              <a:extLst>
                <a:ext uri="{FF2B5EF4-FFF2-40B4-BE49-F238E27FC236}">
                  <a16:creationId xmlns:a16="http://schemas.microsoft.com/office/drawing/2014/main" id="{5CBE4740-1CAC-2C2E-A6CE-C89ED95BB2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50313" y="3118872"/>
              <a:ext cx="473105" cy="473105"/>
            </a:xfrm>
            <a:prstGeom prst="rect">
              <a:avLst/>
            </a:prstGeom>
          </p:spPr>
        </p:pic>
        <p:pic>
          <p:nvPicPr>
            <p:cNvPr id="26" name="Kuva 25" descr="Ihmisryhmä tasaisella täytöllä">
              <a:extLst>
                <a:ext uri="{FF2B5EF4-FFF2-40B4-BE49-F238E27FC236}">
                  <a16:creationId xmlns:a16="http://schemas.microsoft.com/office/drawing/2014/main" id="{40AF23A4-0A75-4D6A-9E67-80429F7A11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48146" y="3117378"/>
              <a:ext cx="473105" cy="473105"/>
            </a:xfrm>
            <a:prstGeom prst="rect">
              <a:avLst/>
            </a:prstGeom>
          </p:spPr>
        </p:pic>
        <p:sp>
          <p:nvSpPr>
            <p:cNvPr id="28" name="Tekstiruutu 27">
              <a:extLst>
                <a:ext uri="{FF2B5EF4-FFF2-40B4-BE49-F238E27FC236}">
                  <a16:creationId xmlns:a16="http://schemas.microsoft.com/office/drawing/2014/main" id="{B265763C-445F-3FC0-06C6-223DF88D9E75}"/>
                </a:ext>
              </a:extLst>
            </p:cNvPr>
            <p:cNvSpPr txBox="1"/>
            <p:nvPr/>
          </p:nvSpPr>
          <p:spPr>
            <a:xfrm>
              <a:off x="4359611" y="1928239"/>
              <a:ext cx="562326" cy="369332"/>
            </a:xfrm>
            <a:prstGeom prst="rect">
              <a:avLst/>
            </a:prstGeom>
            <a:noFill/>
          </p:spPr>
          <p:txBody>
            <a:bodyPr wrap="square" rtlCol="0">
              <a:spAutoFit/>
            </a:bodyPr>
            <a:lstStyle/>
            <a:p>
              <a:r>
                <a:rPr lang="fi-FI" dirty="0"/>
                <a:t>FIN</a:t>
              </a:r>
            </a:p>
          </p:txBody>
        </p:sp>
        <p:sp>
          <p:nvSpPr>
            <p:cNvPr id="29" name="Tekstiruutu 28">
              <a:extLst>
                <a:ext uri="{FF2B5EF4-FFF2-40B4-BE49-F238E27FC236}">
                  <a16:creationId xmlns:a16="http://schemas.microsoft.com/office/drawing/2014/main" id="{336A4BEF-72B9-F845-17FE-9ED171EB714D}"/>
                </a:ext>
              </a:extLst>
            </p:cNvPr>
            <p:cNvSpPr txBox="1"/>
            <p:nvPr/>
          </p:nvSpPr>
          <p:spPr>
            <a:xfrm>
              <a:off x="4281619" y="1315975"/>
              <a:ext cx="2109935" cy="584775"/>
            </a:xfrm>
            <a:prstGeom prst="rect">
              <a:avLst/>
            </a:prstGeom>
            <a:noFill/>
          </p:spPr>
          <p:txBody>
            <a:bodyPr wrap="square" rtlCol="0">
              <a:spAutoFit/>
            </a:bodyPr>
            <a:lstStyle/>
            <a:p>
              <a:r>
                <a:rPr lang="fi-FI" sz="1600" dirty="0">
                  <a:solidFill>
                    <a:schemeClr val="accent2"/>
                  </a:solidFill>
                </a:rPr>
                <a:t>Kansallinen konserni-yhteistoiminta</a:t>
              </a:r>
            </a:p>
          </p:txBody>
        </p:sp>
        <p:sp>
          <p:nvSpPr>
            <p:cNvPr id="47" name="Tekstiruutu 46">
              <a:extLst>
                <a:ext uri="{FF2B5EF4-FFF2-40B4-BE49-F238E27FC236}">
                  <a16:creationId xmlns:a16="http://schemas.microsoft.com/office/drawing/2014/main" id="{36FFCAE7-A644-89E3-6B6A-E832844850D7}"/>
                </a:ext>
              </a:extLst>
            </p:cNvPr>
            <p:cNvSpPr txBox="1"/>
            <p:nvPr/>
          </p:nvSpPr>
          <p:spPr>
            <a:xfrm>
              <a:off x="4281619" y="2244187"/>
              <a:ext cx="703900" cy="276999"/>
            </a:xfrm>
            <a:prstGeom prst="rect">
              <a:avLst/>
            </a:prstGeom>
            <a:noFill/>
            <a:ln>
              <a:solidFill>
                <a:schemeClr val="accent2"/>
              </a:solidFill>
            </a:ln>
          </p:spPr>
          <p:txBody>
            <a:bodyPr wrap="square" lIns="91440" tIns="45720" rIns="91440" bIns="45720" rtlCol="0" anchor="t">
              <a:spAutoFit/>
            </a:bodyPr>
            <a:lstStyle/>
            <a:p>
              <a:r>
                <a:rPr lang="fi-FI" sz="1200" b="1" dirty="0">
                  <a:solidFill>
                    <a:schemeClr val="accent2"/>
                  </a:solidFill>
                  <a:ea typeface="+mn-lt"/>
                  <a:cs typeface="+mn-lt"/>
                </a:rPr>
                <a:t>≥ </a:t>
              </a:r>
              <a:r>
                <a:rPr lang="fi-FI" sz="1200" b="1" dirty="0">
                  <a:solidFill>
                    <a:schemeClr val="accent2"/>
                  </a:solidFill>
                </a:rPr>
                <a:t> 500 </a:t>
              </a:r>
              <a:r>
                <a:rPr lang="fi-FI" sz="1200" b="1" dirty="0" err="1">
                  <a:solidFill>
                    <a:schemeClr val="accent2"/>
                  </a:solidFill>
                </a:rPr>
                <a:t>tt</a:t>
              </a:r>
              <a:endParaRPr lang="fi-FI" sz="1200" b="1" dirty="0">
                <a:solidFill>
                  <a:schemeClr val="accent2"/>
                </a:solidFill>
              </a:endParaRPr>
            </a:p>
          </p:txBody>
        </p:sp>
      </p:grpSp>
      <p:grpSp>
        <p:nvGrpSpPr>
          <p:cNvPr id="64" name="Ryhmä 63">
            <a:extLst>
              <a:ext uri="{FF2B5EF4-FFF2-40B4-BE49-F238E27FC236}">
                <a16:creationId xmlns:a16="http://schemas.microsoft.com/office/drawing/2014/main" id="{8A740FBE-26AE-6F64-3745-2D33AC90034E}"/>
              </a:ext>
            </a:extLst>
          </p:cNvPr>
          <p:cNvGrpSpPr/>
          <p:nvPr/>
        </p:nvGrpSpPr>
        <p:grpSpPr>
          <a:xfrm>
            <a:off x="6055668" y="1319492"/>
            <a:ext cx="2711548" cy="3230994"/>
            <a:chOff x="6055668" y="1319492"/>
            <a:chExt cx="2711548" cy="3230994"/>
          </a:xfrm>
        </p:grpSpPr>
        <p:pic>
          <p:nvPicPr>
            <p:cNvPr id="31" name="Kuva 30" descr="Tehdas ääriviiva">
              <a:extLst>
                <a:ext uri="{FF2B5EF4-FFF2-40B4-BE49-F238E27FC236}">
                  <a16:creationId xmlns:a16="http://schemas.microsoft.com/office/drawing/2014/main" id="{D96335BE-8E32-46C1-12E8-E2B39581C1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1316" y="1879529"/>
              <a:ext cx="1136024" cy="1136024"/>
            </a:xfrm>
            <a:prstGeom prst="rect">
              <a:avLst/>
            </a:prstGeom>
          </p:spPr>
        </p:pic>
        <p:pic>
          <p:nvPicPr>
            <p:cNvPr id="30" name="Kuva 29" descr="Rakennus ääriviiva">
              <a:extLst>
                <a:ext uri="{FF2B5EF4-FFF2-40B4-BE49-F238E27FC236}">
                  <a16:creationId xmlns:a16="http://schemas.microsoft.com/office/drawing/2014/main" id="{6E75892E-B54A-C070-D05A-139F1E44117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58406" y="2447287"/>
              <a:ext cx="1628166" cy="1628166"/>
            </a:xfrm>
            <a:prstGeom prst="rect">
              <a:avLst/>
            </a:prstGeom>
          </p:spPr>
        </p:pic>
        <p:pic>
          <p:nvPicPr>
            <p:cNvPr id="32" name="Kuva 31" descr="Ihmisryhmä tasaisella täytöllä">
              <a:extLst>
                <a:ext uri="{FF2B5EF4-FFF2-40B4-BE49-F238E27FC236}">
                  <a16:creationId xmlns:a16="http://schemas.microsoft.com/office/drawing/2014/main" id="{D53A0D4D-E54A-FD42-453E-A7609C32EF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29759" y="2783499"/>
              <a:ext cx="542364" cy="542364"/>
            </a:xfrm>
            <a:prstGeom prst="rect">
              <a:avLst/>
            </a:prstGeom>
          </p:spPr>
        </p:pic>
        <p:pic>
          <p:nvPicPr>
            <p:cNvPr id="33" name="Kuva 32" descr="Ihmisryhmä tasaisella täytöllä">
              <a:extLst>
                <a:ext uri="{FF2B5EF4-FFF2-40B4-BE49-F238E27FC236}">
                  <a16:creationId xmlns:a16="http://schemas.microsoft.com/office/drawing/2014/main" id="{2759C069-38A2-4FE8-E1B5-645D125996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23960" y="2769054"/>
              <a:ext cx="542364" cy="542364"/>
            </a:xfrm>
            <a:prstGeom prst="rect">
              <a:avLst/>
            </a:prstGeom>
          </p:spPr>
        </p:pic>
        <p:sp>
          <p:nvSpPr>
            <p:cNvPr id="35" name="Tekstiruutu 34">
              <a:extLst>
                <a:ext uri="{FF2B5EF4-FFF2-40B4-BE49-F238E27FC236}">
                  <a16:creationId xmlns:a16="http://schemas.microsoft.com/office/drawing/2014/main" id="{77778C15-55A5-FBB6-9DCF-F15F89BDF573}"/>
                </a:ext>
              </a:extLst>
            </p:cNvPr>
            <p:cNvSpPr txBox="1"/>
            <p:nvPr/>
          </p:nvSpPr>
          <p:spPr>
            <a:xfrm>
              <a:off x="6620604" y="2668185"/>
              <a:ext cx="545625" cy="369332"/>
            </a:xfrm>
            <a:prstGeom prst="rect">
              <a:avLst/>
            </a:prstGeom>
            <a:noFill/>
          </p:spPr>
          <p:txBody>
            <a:bodyPr wrap="square" rtlCol="0">
              <a:spAutoFit/>
            </a:bodyPr>
            <a:lstStyle/>
            <a:p>
              <a:r>
                <a:rPr lang="fi-FI" dirty="0"/>
                <a:t>FIN</a:t>
              </a:r>
            </a:p>
          </p:txBody>
        </p:sp>
        <p:sp>
          <p:nvSpPr>
            <p:cNvPr id="36" name="Tekstiruutu 35">
              <a:extLst>
                <a:ext uri="{FF2B5EF4-FFF2-40B4-BE49-F238E27FC236}">
                  <a16:creationId xmlns:a16="http://schemas.microsoft.com/office/drawing/2014/main" id="{6212FF68-B152-5C99-D28C-C95C41C5633D}"/>
                </a:ext>
              </a:extLst>
            </p:cNvPr>
            <p:cNvSpPr txBox="1"/>
            <p:nvPr/>
          </p:nvSpPr>
          <p:spPr>
            <a:xfrm>
              <a:off x="7594433" y="2318923"/>
              <a:ext cx="609790" cy="369332"/>
            </a:xfrm>
            <a:prstGeom prst="rect">
              <a:avLst/>
            </a:prstGeom>
            <a:noFill/>
          </p:spPr>
          <p:txBody>
            <a:bodyPr wrap="square" rtlCol="0">
              <a:spAutoFit/>
            </a:bodyPr>
            <a:lstStyle/>
            <a:p>
              <a:r>
                <a:rPr lang="fi-FI" dirty="0"/>
                <a:t>GER</a:t>
              </a:r>
            </a:p>
          </p:txBody>
        </p:sp>
        <p:pic>
          <p:nvPicPr>
            <p:cNvPr id="37" name="Kuva 36" descr="Ihmisryhmä tasaisella täytöllä">
              <a:extLst>
                <a:ext uri="{FF2B5EF4-FFF2-40B4-BE49-F238E27FC236}">
                  <a16:creationId xmlns:a16="http://schemas.microsoft.com/office/drawing/2014/main" id="{52A1A0AB-F2E5-18F9-9751-878503BEEE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26447" y="2908020"/>
              <a:ext cx="542364" cy="542364"/>
            </a:xfrm>
            <a:prstGeom prst="rect">
              <a:avLst/>
            </a:prstGeom>
          </p:spPr>
        </p:pic>
        <p:sp>
          <p:nvSpPr>
            <p:cNvPr id="38" name="Tekstiruutu 37">
              <a:extLst>
                <a:ext uri="{FF2B5EF4-FFF2-40B4-BE49-F238E27FC236}">
                  <a16:creationId xmlns:a16="http://schemas.microsoft.com/office/drawing/2014/main" id="{933A8DBE-7F1E-6263-DEC3-C53153D96E4E}"/>
                </a:ext>
              </a:extLst>
            </p:cNvPr>
            <p:cNvSpPr txBox="1"/>
            <p:nvPr/>
          </p:nvSpPr>
          <p:spPr>
            <a:xfrm>
              <a:off x="6505730" y="1319492"/>
              <a:ext cx="1628166" cy="584775"/>
            </a:xfrm>
            <a:prstGeom prst="rect">
              <a:avLst/>
            </a:prstGeom>
            <a:noFill/>
          </p:spPr>
          <p:txBody>
            <a:bodyPr wrap="square" rtlCol="0">
              <a:spAutoFit/>
            </a:bodyPr>
            <a:lstStyle/>
            <a:p>
              <a:r>
                <a:rPr lang="fi-FI" sz="1600" dirty="0">
                  <a:solidFill>
                    <a:schemeClr val="accent2"/>
                  </a:solidFill>
                </a:rPr>
                <a:t>EWC, European Works </a:t>
              </a:r>
              <a:r>
                <a:rPr lang="fi-FI" sz="1600" dirty="0" err="1">
                  <a:solidFill>
                    <a:schemeClr val="accent2"/>
                  </a:solidFill>
                </a:rPr>
                <a:t>Council</a:t>
              </a:r>
              <a:endParaRPr lang="fi-FI" sz="1600" dirty="0">
                <a:solidFill>
                  <a:schemeClr val="accent2"/>
                </a:solidFill>
                <a:ea typeface="+mn-lt"/>
                <a:cs typeface="+mn-lt"/>
              </a:endParaRPr>
            </a:p>
          </p:txBody>
        </p:sp>
        <p:pic>
          <p:nvPicPr>
            <p:cNvPr id="39" name="Kuva 38" descr="Ihmisryhmä tasaisella täytöllä">
              <a:extLst>
                <a:ext uri="{FF2B5EF4-FFF2-40B4-BE49-F238E27FC236}">
                  <a16:creationId xmlns:a16="http://schemas.microsoft.com/office/drawing/2014/main" id="{43966D65-D7F6-DA34-9673-B17A36161D8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23500" y="3477320"/>
              <a:ext cx="642009" cy="642009"/>
            </a:xfrm>
            <a:prstGeom prst="rect">
              <a:avLst/>
            </a:prstGeom>
          </p:spPr>
        </p:pic>
        <p:pic>
          <p:nvPicPr>
            <p:cNvPr id="40" name="Kuva 39" descr="Ihmisryhmä tasaisella täytöllä">
              <a:extLst>
                <a:ext uri="{FF2B5EF4-FFF2-40B4-BE49-F238E27FC236}">
                  <a16:creationId xmlns:a16="http://schemas.microsoft.com/office/drawing/2014/main" id="{BC414E94-2DB3-51E9-87AC-5CE38644019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55620" y="3908477"/>
              <a:ext cx="642009" cy="642009"/>
            </a:xfrm>
            <a:prstGeom prst="rect">
              <a:avLst/>
            </a:prstGeom>
          </p:spPr>
        </p:pic>
        <p:pic>
          <p:nvPicPr>
            <p:cNvPr id="41" name="Kuva 40" descr="Ihmisryhmä tasaisella täytöllä">
              <a:extLst>
                <a:ext uri="{FF2B5EF4-FFF2-40B4-BE49-F238E27FC236}">
                  <a16:creationId xmlns:a16="http://schemas.microsoft.com/office/drawing/2014/main" id="{B18EB0CC-1F31-54E0-FDF2-74BF9AF9298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36436" y="3854364"/>
              <a:ext cx="642009" cy="642009"/>
            </a:xfrm>
            <a:prstGeom prst="rect">
              <a:avLst/>
            </a:prstGeom>
          </p:spPr>
        </p:pic>
        <p:sp>
          <p:nvSpPr>
            <p:cNvPr id="42" name="Tekstiruutu 41">
              <a:extLst>
                <a:ext uri="{FF2B5EF4-FFF2-40B4-BE49-F238E27FC236}">
                  <a16:creationId xmlns:a16="http://schemas.microsoft.com/office/drawing/2014/main" id="{00153117-1F27-4538-48B7-5FAD1CC62925}"/>
                </a:ext>
              </a:extLst>
            </p:cNvPr>
            <p:cNvSpPr txBox="1"/>
            <p:nvPr/>
          </p:nvSpPr>
          <p:spPr>
            <a:xfrm>
              <a:off x="8063316" y="3498734"/>
              <a:ext cx="703900" cy="276999"/>
            </a:xfrm>
            <a:prstGeom prst="rect">
              <a:avLst/>
            </a:prstGeom>
            <a:noFill/>
            <a:ln>
              <a:solidFill>
                <a:schemeClr val="tx2"/>
              </a:solidFill>
            </a:ln>
          </p:spPr>
          <p:txBody>
            <a:bodyPr wrap="square" lIns="91440" tIns="45720" rIns="91440" bIns="45720" rtlCol="0" anchor="t">
              <a:spAutoFit/>
            </a:bodyPr>
            <a:lstStyle/>
            <a:p>
              <a:r>
                <a:rPr lang="fi-FI" sz="1200" b="1" dirty="0">
                  <a:solidFill>
                    <a:schemeClr val="tx2"/>
                  </a:solidFill>
                  <a:ea typeface="+mn-lt"/>
                  <a:cs typeface="+mn-lt"/>
                </a:rPr>
                <a:t>≥ </a:t>
              </a:r>
              <a:r>
                <a:rPr lang="fi-FI" sz="1200" b="1" dirty="0">
                  <a:solidFill>
                    <a:schemeClr val="tx2"/>
                  </a:solidFill>
                </a:rPr>
                <a:t> 150 </a:t>
              </a:r>
              <a:r>
                <a:rPr lang="fi-FI" sz="1200" b="1" dirty="0" err="1">
                  <a:solidFill>
                    <a:schemeClr val="tx2"/>
                  </a:solidFill>
                </a:rPr>
                <a:t>tt</a:t>
              </a:r>
              <a:endParaRPr lang="fi-FI" sz="1200" b="1" dirty="0">
                <a:solidFill>
                  <a:schemeClr val="tx2"/>
                </a:solidFill>
              </a:endParaRPr>
            </a:p>
          </p:txBody>
        </p:sp>
        <p:sp>
          <p:nvSpPr>
            <p:cNvPr id="43" name="Tekstiruutu 42">
              <a:extLst>
                <a:ext uri="{FF2B5EF4-FFF2-40B4-BE49-F238E27FC236}">
                  <a16:creationId xmlns:a16="http://schemas.microsoft.com/office/drawing/2014/main" id="{25420D00-EF9D-B8C0-AEE5-AC26D09525F6}"/>
                </a:ext>
              </a:extLst>
            </p:cNvPr>
            <p:cNvSpPr txBox="1"/>
            <p:nvPr/>
          </p:nvSpPr>
          <p:spPr>
            <a:xfrm>
              <a:off x="6055668" y="3977866"/>
              <a:ext cx="705132" cy="276999"/>
            </a:xfrm>
            <a:prstGeom prst="rect">
              <a:avLst/>
            </a:prstGeom>
            <a:noFill/>
            <a:ln>
              <a:solidFill>
                <a:schemeClr val="tx2">
                  <a:lumMod val="60000"/>
                  <a:lumOff val="40000"/>
                </a:schemeClr>
              </a:solidFill>
            </a:ln>
          </p:spPr>
          <p:txBody>
            <a:bodyPr wrap="square" lIns="91440" tIns="45720" rIns="91440" bIns="45720" rtlCol="0" anchor="t">
              <a:spAutoFit/>
            </a:bodyPr>
            <a:lstStyle/>
            <a:p>
              <a:r>
                <a:rPr lang="fi-FI" sz="1200" b="1" dirty="0">
                  <a:solidFill>
                    <a:schemeClr val="tx2">
                      <a:lumMod val="60000"/>
                      <a:lumOff val="40000"/>
                    </a:schemeClr>
                  </a:solidFill>
                  <a:ea typeface="+mn-lt"/>
                  <a:cs typeface="+mn-lt"/>
                </a:rPr>
                <a:t>≥ </a:t>
              </a:r>
              <a:r>
                <a:rPr lang="fi-FI" sz="1200" b="1" dirty="0">
                  <a:solidFill>
                    <a:schemeClr val="tx2">
                      <a:lumMod val="60000"/>
                      <a:lumOff val="40000"/>
                    </a:schemeClr>
                  </a:solidFill>
                </a:rPr>
                <a:t> 150 </a:t>
              </a:r>
              <a:r>
                <a:rPr lang="fi-FI" sz="1200" b="1" dirty="0" err="1">
                  <a:solidFill>
                    <a:schemeClr val="tx2">
                      <a:lumMod val="60000"/>
                      <a:lumOff val="40000"/>
                    </a:schemeClr>
                  </a:solidFill>
                </a:rPr>
                <a:t>tt</a:t>
              </a:r>
              <a:endParaRPr lang="fi-FI" sz="1200" b="1" dirty="0">
                <a:solidFill>
                  <a:schemeClr val="tx2">
                    <a:lumMod val="60000"/>
                    <a:lumOff val="40000"/>
                  </a:schemeClr>
                </a:solidFill>
              </a:endParaRPr>
            </a:p>
          </p:txBody>
        </p:sp>
        <p:sp>
          <p:nvSpPr>
            <p:cNvPr id="48" name="Tekstiruutu 47">
              <a:extLst>
                <a:ext uri="{FF2B5EF4-FFF2-40B4-BE49-F238E27FC236}">
                  <a16:creationId xmlns:a16="http://schemas.microsoft.com/office/drawing/2014/main" id="{624D596C-06E5-11EA-30EF-777D0EA97F4E}"/>
                </a:ext>
              </a:extLst>
            </p:cNvPr>
            <p:cNvSpPr txBox="1"/>
            <p:nvPr/>
          </p:nvSpPr>
          <p:spPr>
            <a:xfrm>
              <a:off x="6438202" y="2007999"/>
              <a:ext cx="885758" cy="276999"/>
            </a:xfrm>
            <a:prstGeom prst="rect">
              <a:avLst/>
            </a:prstGeom>
            <a:noFill/>
            <a:ln>
              <a:solidFill>
                <a:schemeClr val="tx2"/>
              </a:solidFill>
            </a:ln>
          </p:spPr>
          <p:txBody>
            <a:bodyPr wrap="square" lIns="91440" tIns="45720" rIns="91440" bIns="45720" rtlCol="0" anchor="t">
              <a:spAutoFit/>
            </a:bodyPr>
            <a:lstStyle/>
            <a:p>
              <a:r>
                <a:rPr lang="fi-FI" sz="1200" b="1" dirty="0">
                  <a:solidFill>
                    <a:schemeClr val="tx2"/>
                  </a:solidFill>
                  <a:ea typeface="+mn-lt"/>
                  <a:cs typeface="+mn-lt"/>
                </a:rPr>
                <a:t>≥ </a:t>
              </a:r>
              <a:r>
                <a:rPr lang="fi-FI" sz="1200" b="1" dirty="0">
                  <a:solidFill>
                    <a:schemeClr val="tx2"/>
                  </a:solidFill>
                </a:rPr>
                <a:t> 1000 </a:t>
              </a:r>
              <a:r>
                <a:rPr lang="fi-FI" sz="1200" b="1" dirty="0" err="1">
                  <a:solidFill>
                    <a:schemeClr val="tx2"/>
                  </a:solidFill>
                </a:rPr>
                <a:t>tt</a:t>
              </a:r>
              <a:endParaRPr lang="fi-FI" sz="1200" b="1" dirty="0">
                <a:solidFill>
                  <a:schemeClr val="tx2"/>
                </a:solidFill>
              </a:endParaRPr>
            </a:p>
          </p:txBody>
        </p:sp>
      </p:grpSp>
      <p:sp>
        <p:nvSpPr>
          <p:cNvPr id="61" name="Rajoitin 60">
            <a:extLst>
              <a:ext uri="{FF2B5EF4-FFF2-40B4-BE49-F238E27FC236}">
                <a16:creationId xmlns:a16="http://schemas.microsoft.com/office/drawing/2014/main" id="{D201D7D0-AB10-B55C-5720-DC75F457D39A}"/>
              </a:ext>
            </a:extLst>
          </p:cNvPr>
          <p:cNvSpPr/>
          <p:nvPr/>
        </p:nvSpPr>
        <p:spPr>
          <a:xfrm>
            <a:off x="101600" y="1928240"/>
            <a:ext cx="8788400" cy="2783038"/>
          </a:xfrm>
          <a:prstGeom prst="flowChartTerminator">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9155059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EAB525-B3B3-43BE-A13E-EDDE46AE5DA4}"/>
              </a:ext>
            </a:extLst>
          </p:cNvPr>
          <p:cNvSpPr>
            <a:spLocks noGrp="1"/>
          </p:cNvSpPr>
          <p:nvPr>
            <p:ph type="title"/>
          </p:nvPr>
        </p:nvSpPr>
        <p:spPr>
          <a:xfrm>
            <a:off x="363890" y="148829"/>
            <a:ext cx="7072608" cy="684000"/>
          </a:xfrm>
        </p:spPr>
        <p:txBody>
          <a:bodyPr vert="horz" lIns="0" tIns="45720" rIns="0" bIns="45720" rtlCol="0" anchor="b">
            <a:normAutofit/>
          </a:bodyPr>
          <a:lstStyle/>
          <a:p>
            <a:r>
              <a:rPr lang="fi-FI" dirty="0"/>
              <a:t>Yhteistoiminta yrityksissä</a:t>
            </a:r>
          </a:p>
        </p:txBody>
      </p:sp>
      <p:sp>
        <p:nvSpPr>
          <p:cNvPr id="6" name="Footer Placeholder 4">
            <a:extLst>
              <a:ext uri="{FF2B5EF4-FFF2-40B4-BE49-F238E27FC236}">
                <a16:creationId xmlns:a16="http://schemas.microsoft.com/office/drawing/2014/main" id="{9F55BA2C-13C3-B9AD-426D-ADE770E8B522}"/>
              </a:ext>
            </a:extLst>
          </p:cNvPr>
          <p:cNvSpPr>
            <a:spLocks noGrp="1"/>
          </p:cNvSpPr>
          <p:nvPr>
            <p:ph type="ftr" sz="quarter" idx="11"/>
          </p:nvPr>
        </p:nvSpPr>
        <p:spPr>
          <a:xfrm>
            <a:off x="642999" y="4711277"/>
            <a:ext cx="2895600" cy="273844"/>
          </a:xfrm>
        </p:spPr>
        <p:txBody>
          <a:bodyPr vert="horz" lIns="0" tIns="45720" rIns="91440" bIns="45720" rtlCol="0" anchor="ctr">
            <a:normAutofit/>
          </a:bodyPr>
          <a:lstStyle/>
          <a:p>
            <a:pPr>
              <a:spcAft>
                <a:spcPts val="600"/>
              </a:spcAft>
            </a:pPr>
            <a:r>
              <a:rPr lang="en-US" b="0" kern="1200"/>
              <a:t>© TEOLLISUUDEN PALKANSAAJAT</a:t>
            </a:r>
          </a:p>
        </p:txBody>
      </p:sp>
      <p:sp>
        <p:nvSpPr>
          <p:cNvPr id="18" name="Slide Number Placeholder 4">
            <a:extLst>
              <a:ext uri="{FF2B5EF4-FFF2-40B4-BE49-F238E27FC236}">
                <a16:creationId xmlns:a16="http://schemas.microsoft.com/office/drawing/2014/main" id="{CC28DDEF-D55C-D65F-8424-79FF3511FDCB}"/>
              </a:ext>
            </a:extLst>
          </p:cNvPr>
          <p:cNvSpPr>
            <a:spLocks noGrp="1"/>
          </p:cNvSpPr>
          <p:nvPr>
            <p:ph type="sldNum" sz="quarter" idx="12"/>
          </p:nvPr>
        </p:nvSpPr>
        <p:spPr>
          <a:xfrm>
            <a:off x="365308" y="4711277"/>
            <a:ext cx="252000" cy="273844"/>
          </a:xfrm>
        </p:spPr>
        <p:txBody>
          <a:bodyPr vert="horz" lIns="0" tIns="45720" rIns="0" bIns="45720" rtlCol="0" anchor="ctr">
            <a:normAutofit/>
          </a:bodyPr>
          <a:lstStyle/>
          <a:p>
            <a:pPr>
              <a:spcAft>
                <a:spcPts val="600"/>
              </a:spcAft>
            </a:pPr>
            <a:fld id="{F3D58CC4-6BC7-4E68-A251-37FB7BE21142}" type="slidenum">
              <a:rPr lang="en-US" smtClean="0"/>
              <a:pPr>
                <a:spcAft>
                  <a:spcPts val="600"/>
                </a:spcAft>
              </a:pPr>
              <a:t>6</a:t>
            </a:fld>
            <a:endParaRPr lang="en-US"/>
          </a:p>
        </p:txBody>
      </p:sp>
      <p:graphicFrame>
        <p:nvGraphicFramePr>
          <p:cNvPr id="19" name="Sisällön paikkamerkki 2">
            <a:extLst>
              <a:ext uri="{FF2B5EF4-FFF2-40B4-BE49-F238E27FC236}">
                <a16:creationId xmlns:a16="http://schemas.microsoft.com/office/drawing/2014/main" id="{DA41E223-BC58-CD82-4A0A-4CED993F05F9}"/>
              </a:ext>
            </a:extLst>
          </p:cNvPr>
          <p:cNvGraphicFramePr>
            <a:graphicFrameLocks noGrp="1"/>
          </p:cNvGraphicFramePr>
          <p:nvPr>
            <p:ph idx="1"/>
            <p:extLst>
              <p:ext uri="{D42A27DB-BD31-4B8C-83A1-F6EECF244321}">
                <p14:modId xmlns:p14="http://schemas.microsoft.com/office/powerpoint/2010/main" val="867571201"/>
              </p:ext>
            </p:extLst>
          </p:nvPr>
        </p:nvGraphicFramePr>
        <p:xfrm>
          <a:off x="340719" y="1869841"/>
          <a:ext cx="8215335" cy="2915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iruutu 4">
            <a:extLst>
              <a:ext uri="{FF2B5EF4-FFF2-40B4-BE49-F238E27FC236}">
                <a16:creationId xmlns:a16="http://schemas.microsoft.com/office/drawing/2014/main" id="{EA005395-6770-50C1-82F8-5B5588F86D49}"/>
              </a:ext>
            </a:extLst>
          </p:cNvPr>
          <p:cNvSpPr txBox="1"/>
          <p:nvPr/>
        </p:nvSpPr>
        <p:spPr>
          <a:xfrm>
            <a:off x="363888" y="1497663"/>
            <a:ext cx="1451805" cy="338554"/>
          </a:xfrm>
          <a:prstGeom prst="rect">
            <a:avLst/>
          </a:prstGeom>
          <a:noFill/>
          <a:ln cap="rnd">
            <a:noFill/>
          </a:ln>
        </p:spPr>
        <p:txBody>
          <a:bodyPr wrap="square" rtlCol="0">
            <a:spAutoFit/>
          </a:bodyPr>
          <a:lstStyle/>
          <a:p>
            <a:r>
              <a:rPr lang="fi-FI" sz="1600" b="1" dirty="0">
                <a:solidFill>
                  <a:schemeClr val="accent2"/>
                </a:solidFill>
              </a:rPr>
              <a:t>Yhteistoiminta</a:t>
            </a:r>
          </a:p>
        </p:txBody>
      </p:sp>
      <p:sp>
        <p:nvSpPr>
          <p:cNvPr id="16" name="Tekstiruutu 15">
            <a:extLst>
              <a:ext uri="{FF2B5EF4-FFF2-40B4-BE49-F238E27FC236}">
                <a16:creationId xmlns:a16="http://schemas.microsoft.com/office/drawing/2014/main" id="{BA2898D5-6963-CFA0-8218-3B0421BCECDC}"/>
              </a:ext>
            </a:extLst>
          </p:cNvPr>
          <p:cNvSpPr txBox="1"/>
          <p:nvPr/>
        </p:nvSpPr>
        <p:spPr>
          <a:xfrm>
            <a:off x="2357487" y="1500509"/>
            <a:ext cx="1814784" cy="338554"/>
          </a:xfrm>
          <a:prstGeom prst="rect">
            <a:avLst/>
          </a:prstGeom>
          <a:noFill/>
        </p:spPr>
        <p:txBody>
          <a:bodyPr wrap="square" rtlCol="0">
            <a:spAutoFit/>
          </a:bodyPr>
          <a:lstStyle/>
          <a:p>
            <a:r>
              <a:rPr lang="fi-FI" sz="1600" b="1" dirty="0">
                <a:solidFill>
                  <a:schemeClr val="accent2"/>
                </a:solidFill>
              </a:rPr>
              <a:t>Hallintoedustus</a:t>
            </a:r>
          </a:p>
        </p:txBody>
      </p:sp>
      <p:sp>
        <p:nvSpPr>
          <p:cNvPr id="17" name="Tekstiruutu 16">
            <a:extLst>
              <a:ext uri="{FF2B5EF4-FFF2-40B4-BE49-F238E27FC236}">
                <a16:creationId xmlns:a16="http://schemas.microsoft.com/office/drawing/2014/main" id="{86B5DD60-AED3-7FEB-8543-205A13D2B5FB}"/>
              </a:ext>
            </a:extLst>
          </p:cNvPr>
          <p:cNvSpPr txBox="1"/>
          <p:nvPr/>
        </p:nvSpPr>
        <p:spPr>
          <a:xfrm>
            <a:off x="4459207" y="1500509"/>
            <a:ext cx="2148465" cy="584775"/>
          </a:xfrm>
          <a:prstGeom prst="rect">
            <a:avLst/>
          </a:prstGeom>
          <a:noFill/>
        </p:spPr>
        <p:txBody>
          <a:bodyPr wrap="square" lIns="91440" tIns="45720" rIns="91440" bIns="45720" rtlCol="0" anchor="t">
            <a:spAutoFit/>
          </a:bodyPr>
          <a:lstStyle/>
          <a:p>
            <a:r>
              <a:rPr lang="fi-FI" sz="1600" b="1" dirty="0">
                <a:solidFill>
                  <a:schemeClr val="accent2"/>
                </a:solidFill>
              </a:rPr>
              <a:t>Kansallinen konserni-yhteistoiminta</a:t>
            </a:r>
          </a:p>
        </p:txBody>
      </p:sp>
      <p:sp>
        <p:nvSpPr>
          <p:cNvPr id="20" name="Tekstiruutu 19">
            <a:extLst>
              <a:ext uri="{FF2B5EF4-FFF2-40B4-BE49-F238E27FC236}">
                <a16:creationId xmlns:a16="http://schemas.microsoft.com/office/drawing/2014/main" id="{7A72A986-8CAC-1954-7984-FD3F98CDA8C5}"/>
              </a:ext>
            </a:extLst>
          </p:cNvPr>
          <p:cNvSpPr txBox="1"/>
          <p:nvPr/>
        </p:nvSpPr>
        <p:spPr>
          <a:xfrm>
            <a:off x="6879162" y="1523678"/>
            <a:ext cx="638830" cy="369332"/>
          </a:xfrm>
          <a:prstGeom prst="rect">
            <a:avLst/>
          </a:prstGeom>
          <a:noFill/>
        </p:spPr>
        <p:txBody>
          <a:bodyPr wrap="square" rtlCol="0">
            <a:spAutoFit/>
          </a:bodyPr>
          <a:lstStyle/>
          <a:p>
            <a:r>
              <a:rPr lang="fi-FI" b="1" dirty="0">
                <a:solidFill>
                  <a:schemeClr val="accent2"/>
                </a:solidFill>
              </a:rPr>
              <a:t>EWC</a:t>
            </a:r>
          </a:p>
        </p:txBody>
      </p:sp>
      <p:sp>
        <p:nvSpPr>
          <p:cNvPr id="7" name="Pyöristetty suorakulmio 6">
            <a:extLst>
              <a:ext uri="{FF2B5EF4-FFF2-40B4-BE49-F238E27FC236}">
                <a16:creationId xmlns:a16="http://schemas.microsoft.com/office/drawing/2014/main" id="{D6EA144B-22B0-FF3E-3E09-CAAA64FA11A8}"/>
              </a:ext>
            </a:extLst>
          </p:cNvPr>
          <p:cNvSpPr/>
          <p:nvPr/>
        </p:nvSpPr>
        <p:spPr>
          <a:xfrm>
            <a:off x="340719" y="1500509"/>
            <a:ext cx="1550370" cy="36933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Pyöristetty suorakulmio 20">
            <a:extLst>
              <a:ext uri="{FF2B5EF4-FFF2-40B4-BE49-F238E27FC236}">
                <a16:creationId xmlns:a16="http://schemas.microsoft.com/office/drawing/2014/main" id="{77B9EFEA-87C7-066D-AAFF-BDD28624A4F2}"/>
              </a:ext>
            </a:extLst>
          </p:cNvPr>
          <p:cNvSpPr/>
          <p:nvPr/>
        </p:nvSpPr>
        <p:spPr>
          <a:xfrm>
            <a:off x="2348643" y="1500509"/>
            <a:ext cx="1550370" cy="36933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Pyöristetty suorakulmio 21">
            <a:extLst>
              <a:ext uri="{FF2B5EF4-FFF2-40B4-BE49-F238E27FC236}">
                <a16:creationId xmlns:a16="http://schemas.microsoft.com/office/drawing/2014/main" id="{44345A67-D493-4806-9D9C-ABC5BE6699C6}"/>
              </a:ext>
            </a:extLst>
          </p:cNvPr>
          <p:cNvSpPr/>
          <p:nvPr/>
        </p:nvSpPr>
        <p:spPr>
          <a:xfrm>
            <a:off x="4456107" y="1500508"/>
            <a:ext cx="1969244" cy="584775"/>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Pyöristetty suorakulmio 22">
            <a:extLst>
              <a:ext uri="{FF2B5EF4-FFF2-40B4-BE49-F238E27FC236}">
                <a16:creationId xmlns:a16="http://schemas.microsoft.com/office/drawing/2014/main" id="{57EA1D66-A765-DAA9-10A3-2A856F311EE9}"/>
              </a:ext>
            </a:extLst>
          </p:cNvPr>
          <p:cNvSpPr/>
          <p:nvPr/>
        </p:nvSpPr>
        <p:spPr>
          <a:xfrm>
            <a:off x="6775787" y="1526525"/>
            <a:ext cx="839656" cy="351037"/>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885439718"/>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923996-B5EE-43A7-8F6F-EB5E73960427}"/>
              </a:ext>
            </a:extLst>
          </p:cNvPr>
          <p:cNvSpPr>
            <a:spLocks noGrp="1"/>
          </p:cNvSpPr>
          <p:nvPr>
            <p:ph type="title"/>
          </p:nvPr>
        </p:nvSpPr>
        <p:spPr>
          <a:xfrm>
            <a:off x="363889" y="205979"/>
            <a:ext cx="6969971" cy="857250"/>
          </a:xfrm>
        </p:spPr>
        <p:txBody>
          <a:bodyPr anchor="b">
            <a:normAutofit/>
          </a:bodyPr>
          <a:lstStyle/>
          <a:p>
            <a:r>
              <a:rPr lang="fi-FI" dirty="0">
                <a:solidFill>
                  <a:schemeClr val="accent2"/>
                </a:solidFill>
              </a:rPr>
              <a:t>Konserniyhteistoimintaa koskeva lainsäädäntö</a:t>
            </a:r>
          </a:p>
        </p:txBody>
      </p:sp>
      <p:sp>
        <p:nvSpPr>
          <p:cNvPr id="3" name="Sisällön paikkamerkki 2">
            <a:extLst>
              <a:ext uri="{FF2B5EF4-FFF2-40B4-BE49-F238E27FC236}">
                <a16:creationId xmlns:a16="http://schemas.microsoft.com/office/drawing/2014/main" id="{9F6E092C-82F4-4517-8D19-F8E2AC32F5B6}"/>
              </a:ext>
            </a:extLst>
          </p:cNvPr>
          <p:cNvSpPr>
            <a:spLocks noGrp="1"/>
          </p:cNvSpPr>
          <p:nvPr>
            <p:ph sz="half" idx="1"/>
          </p:nvPr>
        </p:nvSpPr>
        <p:spPr>
          <a:xfrm>
            <a:off x="352425" y="1677193"/>
            <a:ext cx="3600000" cy="2820107"/>
          </a:xfrm>
        </p:spPr>
        <p:txBody>
          <a:bodyPr>
            <a:normAutofit/>
          </a:bodyPr>
          <a:lstStyle/>
          <a:p>
            <a:r>
              <a:rPr lang="fi-FI" dirty="0">
                <a:hlinkClick r:id="rId2"/>
              </a:rPr>
              <a:t>Laki yhteistoiminnasta suomalaisissa ja yhteisönlaajuisissa yritysryhmissä</a:t>
            </a:r>
            <a:endParaRPr lang="fi-FI" dirty="0"/>
          </a:p>
          <a:p>
            <a:pPr lvl="1"/>
            <a:r>
              <a:rPr lang="fi-FI" dirty="0"/>
              <a:t>Samassa laissa on säännökset niin kansallisesta kuin yhteisönlaajuisesta yhteistoiminnasta</a:t>
            </a:r>
          </a:p>
          <a:p>
            <a:r>
              <a:rPr lang="fi-FI" dirty="0">
                <a:hlinkClick r:id="rId3"/>
              </a:rPr>
              <a:t>HE 254/2006 - Hallituksen esitykset - FINLEX ®</a:t>
            </a:r>
            <a:endParaRPr lang="fi-FI" dirty="0"/>
          </a:p>
        </p:txBody>
      </p:sp>
      <p:pic>
        <p:nvPicPr>
          <p:cNvPr id="5" name="Sisällön paikkamerkki 4" descr="Käsi nuija määräys">
            <a:extLst>
              <a:ext uri="{FF2B5EF4-FFF2-40B4-BE49-F238E27FC236}">
                <a16:creationId xmlns:a16="http://schemas.microsoft.com/office/drawing/2014/main" id="{88F2CCFE-8D29-CDDC-6238-0EC7C84A3626}"/>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105275" y="1677194"/>
            <a:ext cx="3600450" cy="2400300"/>
          </a:xfrm>
        </p:spPr>
      </p:pic>
      <p:sp>
        <p:nvSpPr>
          <p:cNvPr id="15" name="Footer Placeholder 4">
            <a:extLst>
              <a:ext uri="{FF2B5EF4-FFF2-40B4-BE49-F238E27FC236}">
                <a16:creationId xmlns:a16="http://schemas.microsoft.com/office/drawing/2014/main" id="{562B23E5-86B0-2FAC-F9A1-2544F5C04274}"/>
              </a:ext>
            </a:extLst>
          </p:cNvPr>
          <p:cNvSpPr>
            <a:spLocks noGrp="1"/>
          </p:cNvSpPr>
          <p:nvPr>
            <p:ph type="ftr" sz="quarter" idx="11"/>
          </p:nvPr>
        </p:nvSpPr>
        <p:spPr>
          <a:xfrm>
            <a:off x="642999" y="4711277"/>
            <a:ext cx="2895600" cy="273844"/>
          </a:xfrm>
        </p:spPr>
        <p:txBody>
          <a:bodyPr/>
          <a:lstStyle/>
          <a:p>
            <a:pPr>
              <a:spcAft>
                <a:spcPts val="600"/>
              </a:spcAft>
            </a:pPr>
            <a:r>
              <a:rPr lang="en-US" dirty="0"/>
              <a:t>© TEOLLISUUDEN PALKANSAAJAT</a:t>
            </a:r>
          </a:p>
        </p:txBody>
      </p:sp>
      <p:sp>
        <p:nvSpPr>
          <p:cNvPr id="16" name="Slide Number Placeholder 5">
            <a:extLst>
              <a:ext uri="{FF2B5EF4-FFF2-40B4-BE49-F238E27FC236}">
                <a16:creationId xmlns:a16="http://schemas.microsoft.com/office/drawing/2014/main" id="{502EB746-64B2-FCA8-2F60-7B66FA56E16E}"/>
              </a:ext>
            </a:extLst>
          </p:cNvPr>
          <p:cNvSpPr>
            <a:spLocks noGrp="1"/>
          </p:cNvSpPr>
          <p:nvPr>
            <p:ph type="sldNum" sz="quarter" idx="12"/>
          </p:nvPr>
        </p:nvSpPr>
        <p:spPr>
          <a:xfrm>
            <a:off x="365308" y="4711277"/>
            <a:ext cx="252000" cy="273844"/>
          </a:xfrm>
        </p:spPr>
        <p:txBody>
          <a:bodyPr/>
          <a:lstStyle/>
          <a:p>
            <a:pPr>
              <a:spcAft>
                <a:spcPts val="600"/>
              </a:spcAft>
            </a:pPr>
            <a:fld id="{F3D58CC4-6BC7-4E68-A251-37FB7BE21142}" type="slidenum">
              <a:rPr lang="en-US" smtClean="0"/>
              <a:pPr>
                <a:spcAft>
                  <a:spcPts val="600"/>
                </a:spcAft>
              </a:pPr>
              <a:t>7</a:t>
            </a:fld>
            <a:endParaRPr lang="en-US"/>
          </a:p>
        </p:txBody>
      </p:sp>
    </p:spTree>
    <p:extLst>
      <p:ext uri="{BB962C8B-B14F-4D97-AF65-F5344CB8AC3E}">
        <p14:creationId xmlns:p14="http://schemas.microsoft.com/office/powerpoint/2010/main" val="2806046916"/>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descr="Tehdas ääriviiva">
            <a:extLst>
              <a:ext uri="{FF2B5EF4-FFF2-40B4-BE49-F238E27FC236}">
                <a16:creationId xmlns:a16="http://schemas.microsoft.com/office/drawing/2014/main" id="{3F70B3A8-11F6-7030-E323-BA484A82C0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80979" y="2090688"/>
            <a:ext cx="1515600" cy="1515600"/>
          </a:xfrm>
          <a:prstGeom prst="rect">
            <a:avLst/>
          </a:prstGeom>
        </p:spPr>
      </p:pic>
      <p:pic>
        <p:nvPicPr>
          <p:cNvPr id="23" name="Kuva 22" descr="Rakennus ääriviiva">
            <a:extLst>
              <a:ext uri="{FF2B5EF4-FFF2-40B4-BE49-F238E27FC236}">
                <a16:creationId xmlns:a16="http://schemas.microsoft.com/office/drawing/2014/main" id="{60892AD8-70E5-21D0-9ADE-A0844EE644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8323" y="1755736"/>
            <a:ext cx="1735705" cy="1735705"/>
          </a:xfrm>
          <a:prstGeom prst="rect">
            <a:avLst/>
          </a:prstGeom>
        </p:spPr>
      </p:pic>
      <p:sp>
        <p:nvSpPr>
          <p:cNvPr id="2" name="Otsikko 1">
            <a:extLst>
              <a:ext uri="{FF2B5EF4-FFF2-40B4-BE49-F238E27FC236}">
                <a16:creationId xmlns:a16="http://schemas.microsoft.com/office/drawing/2014/main" id="{BAE9EA1C-2E33-4A4C-B8CE-16DED919D712}"/>
              </a:ext>
            </a:extLst>
          </p:cNvPr>
          <p:cNvSpPr>
            <a:spLocks noGrp="1"/>
          </p:cNvSpPr>
          <p:nvPr>
            <p:ph type="title"/>
          </p:nvPr>
        </p:nvSpPr>
        <p:spPr>
          <a:xfrm>
            <a:off x="363889" y="205979"/>
            <a:ext cx="6969971" cy="857250"/>
          </a:xfrm>
        </p:spPr>
        <p:txBody>
          <a:bodyPr anchor="b">
            <a:normAutofit/>
          </a:bodyPr>
          <a:lstStyle/>
          <a:p>
            <a:r>
              <a:rPr lang="fi-FI" dirty="0">
                <a:solidFill>
                  <a:schemeClr val="accent2"/>
                </a:solidFill>
              </a:rPr>
              <a:t>Mitä yritysryhmiä konserniyhteistoiminta koskee?</a:t>
            </a:r>
          </a:p>
        </p:txBody>
      </p:sp>
      <p:sp>
        <p:nvSpPr>
          <p:cNvPr id="3" name="Sisällön paikkamerkki 2">
            <a:extLst>
              <a:ext uri="{FF2B5EF4-FFF2-40B4-BE49-F238E27FC236}">
                <a16:creationId xmlns:a16="http://schemas.microsoft.com/office/drawing/2014/main" id="{1DC5C598-1F8E-4D7F-9B68-CB3693AD12BA}"/>
              </a:ext>
            </a:extLst>
          </p:cNvPr>
          <p:cNvSpPr>
            <a:spLocks noGrp="1"/>
          </p:cNvSpPr>
          <p:nvPr>
            <p:ph sz="half" idx="1"/>
          </p:nvPr>
        </p:nvSpPr>
        <p:spPr>
          <a:xfrm>
            <a:off x="352425" y="1257301"/>
            <a:ext cx="4073920" cy="3521642"/>
          </a:xfrm>
        </p:spPr>
        <p:txBody>
          <a:bodyPr>
            <a:normAutofit/>
          </a:bodyPr>
          <a:lstStyle/>
          <a:p>
            <a:pPr>
              <a:lnSpc>
                <a:spcPct val="90000"/>
              </a:lnSpc>
            </a:pPr>
            <a:r>
              <a:rPr lang="fi-FI" dirty="0"/>
              <a:t>Konserniyhteistyö koskee lain mukaan suomalaisia yritysryhmiä tai yrityksiä, joilla on Suomessa yhteensä vähintään 500 työntekijää</a:t>
            </a:r>
          </a:p>
          <a:p>
            <a:pPr>
              <a:lnSpc>
                <a:spcPct val="90000"/>
              </a:lnSpc>
            </a:pPr>
            <a:r>
              <a:rPr lang="fi-FI" dirty="0"/>
              <a:t>Lain säännöksiä sovelletaan yritysryhmän niissä suomalaisissa yrityksissä/itsenäisessä toimintayksikössä, joissa on vähintään 20 työntekijää</a:t>
            </a:r>
          </a:p>
          <a:p>
            <a:pPr>
              <a:lnSpc>
                <a:spcPct val="90000"/>
              </a:lnSpc>
            </a:pPr>
            <a:r>
              <a:rPr lang="fi-FI" dirty="0"/>
              <a:t>Yritysryhmään kuuluu useampi kuin yksi yritys tai toimintayksikkö ja jokin näistä yrityksistä käyttää muihin nähden määräysvaltaa omistuksen, rahoitukseen osallistumisen tai määräysvallassa olevan yrityksen yhtiöjärjestyksen tai sääntöjen perusteella taikka muulla vastaavalla tavalla</a:t>
            </a:r>
          </a:p>
        </p:txBody>
      </p:sp>
      <p:sp>
        <p:nvSpPr>
          <p:cNvPr id="12" name="Slide Number Placeholder 5">
            <a:extLst>
              <a:ext uri="{FF2B5EF4-FFF2-40B4-BE49-F238E27FC236}">
                <a16:creationId xmlns:a16="http://schemas.microsoft.com/office/drawing/2014/main" id="{8D2DC8C3-94C0-72F2-6A9A-968ABABBAE35}"/>
              </a:ext>
            </a:extLst>
          </p:cNvPr>
          <p:cNvSpPr>
            <a:spLocks noGrp="1"/>
          </p:cNvSpPr>
          <p:nvPr>
            <p:ph type="sldNum" sz="quarter" idx="12"/>
          </p:nvPr>
        </p:nvSpPr>
        <p:spPr>
          <a:xfrm>
            <a:off x="365308" y="4711277"/>
            <a:ext cx="252000" cy="273844"/>
          </a:xfrm>
        </p:spPr>
        <p:txBody>
          <a:bodyPr/>
          <a:lstStyle/>
          <a:p>
            <a:pPr>
              <a:spcAft>
                <a:spcPts val="600"/>
              </a:spcAft>
            </a:pPr>
            <a:fld id="{F3D58CC4-6BC7-4E68-A251-37FB7BE21142}" type="slidenum">
              <a:rPr lang="en-US" smtClean="0"/>
              <a:pPr>
                <a:spcAft>
                  <a:spcPts val="600"/>
                </a:spcAft>
              </a:pPr>
              <a:t>8</a:t>
            </a:fld>
            <a:endParaRPr lang="en-US"/>
          </a:p>
        </p:txBody>
      </p:sp>
      <p:sp>
        <p:nvSpPr>
          <p:cNvPr id="7" name="Ellipsi 6">
            <a:extLst>
              <a:ext uri="{FF2B5EF4-FFF2-40B4-BE49-F238E27FC236}">
                <a16:creationId xmlns:a16="http://schemas.microsoft.com/office/drawing/2014/main" id="{17855646-C2D2-772B-1577-8134940D6710}"/>
              </a:ext>
            </a:extLst>
          </p:cNvPr>
          <p:cNvSpPr/>
          <p:nvPr/>
        </p:nvSpPr>
        <p:spPr>
          <a:xfrm>
            <a:off x="5029200" y="1755737"/>
            <a:ext cx="3762375" cy="2917864"/>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kstiruutu 3">
            <a:extLst>
              <a:ext uri="{FF2B5EF4-FFF2-40B4-BE49-F238E27FC236}">
                <a16:creationId xmlns:a16="http://schemas.microsoft.com/office/drawing/2014/main" id="{A2678CB1-4BDF-956B-6C18-78440258710F}"/>
              </a:ext>
            </a:extLst>
          </p:cNvPr>
          <p:cNvSpPr txBox="1"/>
          <p:nvPr/>
        </p:nvSpPr>
        <p:spPr>
          <a:xfrm>
            <a:off x="6120295" y="1353885"/>
            <a:ext cx="1279950" cy="369332"/>
          </a:xfrm>
          <a:prstGeom prst="rect">
            <a:avLst/>
          </a:prstGeom>
          <a:noFill/>
        </p:spPr>
        <p:txBody>
          <a:bodyPr wrap="square" rtlCol="0">
            <a:spAutoFit/>
          </a:bodyPr>
          <a:lstStyle/>
          <a:p>
            <a:r>
              <a:rPr lang="fi-FI" dirty="0">
                <a:solidFill>
                  <a:schemeClr val="accent2"/>
                </a:solidFill>
              </a:rPr>
              <a:t>Yritysryhmä</a:t>
            </a:r>
          </a:p>
        </p:txBody>
      </p:sp>
      <p:pic>
        <p:nvPicPr>
          <p:cNvPr id="6" name="Kuva 5" descr="Ihmisryhmä tasaisella täytöllä">
            <a:extLst>
              <a:ext uri="{FF2B5EF4-FFF2-40B4-BE49-F238E27FC236}">
                <a16:creationId xmlns:a16="http://schemas.microsoft.com/office/drawing/2014/main" id="{1F712C72-E8F9-9D26-EC65-DCBDC7EBE2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75946" y="3211710"/>
            <a:ext cx="479014" cy="479014"/>
          </a:xfrm>
          <a:prstGeom prst="rect">
            <a:avLst/>
          </a:prstGeom>
        </p:spPr>
      </p:pic>
      <p:pic>
        <p:nvPicPr>
          <p:cNvPr id="14" name="Kuva 13" descr="Ihmisryhmä tasaisella täytöllä">
            <a:extLst>
              <a:ext uri="{FF2B5EF4-FFF2-40B4-BE49-F238E27FC236}">
                <a16:creationId xmlns:a16="http://schemas.microsoft.com/office/drawing/2014/main" id="{8E4EA41B-68EB-0B34-35B2-B87A80FE16C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80979" y="3211710"/>
            <a:ext cx="479014" cy="479014"/>
          </a:xfrm>
          <a:prstGeom prst="rect">
            <a:avLst/>
          </a:prstGeom>
        </p:spPr>
      </p:pic>
      <p:pic>
        <p:nvPicPr>
          <p:cNvPr id="15" name="Kuva 14" descr="Ihmisryhmä tasaisella täytöllä">
            <a:extLst>
              <a:ext uri="{FF2B5EF4-FFF2-40B4-BE49-F238E27FC236}">
                <a16:creationId xmlns:a16="http://schemas.microsoft.com/office/drawing/2014/main" id="{197EAF90-304C-7752-4E5A-1C8DB72D80A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98869" y="2836535"/>
            <a:ext cx="479014" cy="479014"/>
          </a:xfrm>
          <a:prstGeom prst="rect">
            <a:avLst/>
          </a:prstGeom>
        </p:spPr>
      </p:pic>
      <p:pic>
        <p:nvPicPr>
          <p:cNvPr id="16" name="Kuva 15" descr="Ihmisryhmä tasaisella täytöllä">
            <a:extLst>
              <a:ext uri="{FF2B5EF4-FFF2-40B4-BE49-F238E27FC236}">
                <a16:creationId xmlns:a16="http://schemas.microsoft.com/office/drawing/2014/main" id="{EBD10DCE-D85C-431B-94A2-BBACD68045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14900" y="2836535"/>
            <a:ext cx="479014" cy="479014"/>
          </a:xfrm>
          <a:prstGeom prst="rect">
            <a:avLst/>
          </a:prstGeom>
        </p:spPr>
      </p:pic>
      <p:pic>
        <p:nvPicPr>
          <p:cNvPr id="17" name="Kuva 16" descr="Ihmisryhmä tasaisella täytöllä">
            <a:extLst>
              <a:ext uri="{FF2B5EF4-FFF2-40B4-BE49-F238E27FC236}">
                <a16:creationId xmlns:a16="http://schemas.microsoft.com/office/drawing/2014/main" id="{098FF47D-A845-FFA0-16E6-2CF8837B51C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18476" y="3742672"/>
            <a:ext cx="554324" cy="554324"/>
          </a:xfrm>
          <a:prstGeom prst="rect">
            <a:avLst/>
          </a:prstGeom>
        </p:spPr>
      </p:pic>
      <p:pic>
        <p:nvPicPr>
          <p:cNvPr id="19" name="Kuva 18" descr="Ihmisryhmä tasaisella täytöllä">
            <a:extLst>
              <a:ext uri="{FF2B5EF4-FFF2-40B4-BE49-F238E27FC236}">
                <a16:creationId xmlns:a16="http://schemas.microsoft.com/office/drawing/2014/main" id="{6C80B268-25E6-D6F8-BD99-F645DBA539C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95015" y="3667390"/>
            <a:ext cx="554324" cy="554324"/>
          </a:xfrm>
          <a:prstGeom prst="rect">
            <a:avLst/>
          </a:prstGeom>
        </p:spPr>
      </p:pic>
      <p:pic>
        <p:nvPicPr>
          <p:cNvPr id="21" name="Kuva 20" descr="Koti ääriviiva">
            <a:extLst>
              <a:ext uri="{FF2B5EF4-FFF2-40B4-BE49-F238E27FC236}">
                <a16:creationId xmlns:a16="http://schemas.microsoft.com/office/drawing/2014/main" id="{1384766B-0238-A1C2-A6B7-D664798613C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256179" y="2969380"/>
            <a:ext cx="1255773" cy="1255773"/>
          </a:xfrm>
          <a:prstGeom prst="rect">
            <a:avLst/>
          </a:prstGeom>
        </p:spPr>
      </p:pic>
      <p:sp>
        <p:nvSpPr>
          <p:cNvPr id="24" name="Ellipsi 23">
            <a:extLst>
              <a:ext uri="{FF2B5EF4-FFF2-40B4-BE49-F238E27FC236}">
                <a16:creationId xmlns:a16="http://schemas.microsoft.com/office/drawing/2014/main" id="{4AEB54ED-D480-7798-4704-A06B5BB6D15E}"/>
              </a:ext>
            </a:extLst>
          </p:cNvPr>
          <p:cNvSpPr/>
          <p:nvPr/>
        </p:nvSpPr>
        <p:spPr>
          <a:xfrm>
            <a:off x="5112924" y="3037573"/>
            <a:ext cx="1124062" cy="790996"/>
          </a:xfrm>
          <a:prstGeom prst="ellipse">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Ellipsi 24">
            <a:extLst>
              <a:ext uri="{FF2B5EF4-FFF2-40B4-BE49-F238E27FC236}">
                <a16:creationId xmlns:a16="http://schemas.microsoft.com/office/drawing/2014/main" id="{E1239378-05FB-76E1-7019-9F0B0C816894}"/>
              </a:ext>
            </a:extLst>
          </p:cNvPr>
          <p:cNvSpPr/>
          <p:nvPr/>
        </p:nvSpPr>
        <p:spPr>
          <a:xfrm>
            <a:off x="6964634" y="3541320"/>
            <a:ext cx="984705" cy="951678"/>
          </a:xfrm>
          <a:prstGeom prst="ellipse">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Ellipsi 25">
            <a:extLst>
              <a:ext uri="{FF2B5EF4-FFF2-40B4-BE49-F238E27FC236}">
                <a16:creationId xmlns:a16="http://schemas.microsoft.com/office/drawing/2014/main" id="{F779298B-0909-5900-716B-305833DBAE3F}"/>
              </a:ext>
            </a:extLst>
          </p:cNvPr>
          <p:cNvSpPr/>
          <p:nvPr/>
        </p:nvSpPr>
        <p:spPr>
          <a:xfrm>
            <a:off x="7481986" y="2700867"/>
            <a:ext cx="1053486" cy="778582"/>
          </a:xfrm>
          <a:prstGeom prst="ellipse">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8" name="Suora nuoliyhdysviiva 27">
            <a:extLst>
              <a:ext uri="{FF2B5EF4-FFF2-40B4-BE49-F238E27FC236}">
                <a16:creationId xmlns:a16="http://schemas.microsoft.com/office/drawing/2014/main" id="{8179733C-7813-EFE4-5F01-B0849503C5F6}"/>
              </a:ext>
            </a:extLst>
          </p:cNvPr>
          <p:cNvCxnSpPr>
            <a:cxnSpLocks/>
          </p:cNvCxnSpPr>
          <p:nvPr/>
        </p:nvCxnSpPr>
        <p:spPr>
          <a:xfrm>
            <a:off x="4870096" y="2343509"/>
            <a:ext cx="459466" cy="786580"/>
          </a:xfrm>
          <a:prstGeom prst="straightConnector1">
            <a:avLst/>
          </a:prstGeom>
          <a:ln w="22225">
            <a:solidFill>
              <a:schemeClr val="tx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29" name="Tekstiruutu 28">
            <a:extLst>
              <a:ext uri="{FF2B5EF4-FFF2-40B4-BE49-F238E27FC236}">
                <a16:creationId xmlns:a16="http://schemas.microsoft.com/office/drawing/2014/main" id="{E1670F09-DE1B-8E01-BCE8-896964377D45}"/>
              </a:ext>
            </a:extLst>
          </p:cNvPr>
          <p:cNvSpPr txBox="1"/>
          <p:nvPr/>
        </p:nvSpPr>
        <p:spPr>
          <a:xfrm>
            <a:off x="4253241" y="1728045"/>
            <a:ext cx="1328508" cy="584775"/>
          </a:xfrm>
          <a:prstGeom prst="rect">
            <a:avLst/>
          </a:prstGeom>
          <a:noFill/>
          <a:ln>
            <a:noFill/>
          </a:ln>
        </p:spPr>
        <p:txBody>
          <a:bodyPr wrap="square" lIns="91440" tIns="45720" rIns="91440" bIns="45720" rtlCol="0" anchor="t">
            <a:spAutoFit/>
          </a:bodyPr>
          <a:lstStyle/>
          <a:p>
            <a:pPr algn="ctr"/>
            <a:r>
              <a:rPr lang="fi-FI" sz="1200" b="1" dirty="0">
                <a:solidFill>
                  <a:schemeClr val="accent2"/>
                </a:solidFill>
              </a:rPr>
              <a:t> </a:t>
            </a:r>
            <a:r>
              <a:rPr lang="fi-FI" sz="1600" b="1" dirty="0">
                <a:solidFill>
                  <a:schemeClr val="accent2"/>
                </a:solidFill>
                <a:ea typeface="+mn-lt"/>
                <a:cs typeface="+mn-lt"/>
              </a:rPr>
              <a:t>≥</a:t>
            </a:r>
            <a:r>
              <a:rPr lang="fi-FI" sz="1600" dirty="0">
                <a:ea typeface="+mn-lt"/>
                <a:cs typeface="+mn-lt"/>
              </a:rPr>
              <a:t> </a:t>
            </a:r>
            <a:r>
              <a:rPr lang="fi-FI" sz="1600" b="1" dirty="0">
                <a:solidFill>
                  <a:schemeClr val="accent2"/>
                </a:solidFill>
              </a:rPr>
              <a:t>20</a:t>
            </a:r>
            <a:r>
              <a:rPr lang="fi-FI" sz="1600" dirty="0">
                <a:solidFill>
                  <a:schemeClr val="accent2"/>
                </a:solidFill>
              </a:rPr>
              <a:t> työntekijää</a:t>
            </a:r>
            <a:endParaRPr lang="fi-FI"/>
          </a:p>
        </p:txBody>
      </p:sp>
      <p:cxnSp>
        <p:nvCxnSpPr>
          <p:cNvPr id="31" name="Suora nuoliyhdysviiva 30">
            <a:extLst>
              <a:ext uri="{FF2B5EF4-FFF2-40B4-BE49-F238E27FC236}">
                <a16:creationId xmlns:a16="http://schemas.microsoft.com/office/drawing/2014/main" id="{B94550A5-C541-5647-2186-6CA6E7FF1F09}"/>
              </a:ext>
            </a:extLst>
          </p:cNvPr>
          <p:cNvCxnSpPr>
            <a:cxnSpLocks/>
            <a:endCxn id="26" idx="5"/>
          </p:cNvCxnSpPr>
          <p:nvPr/>
        </p:nvCxnSpPr>
        <p:spPr>
          <a:xfrm flipV="1">
            <a:off x="7822977" y="3365428"/>
            <a:ext cx="558216" cy="1345849"/>
          </a:xfrm>
          <a:prstGeom prst="straightConnector1">
            <a:avLst/>
          </a:prstGeom>
          <a:ln w="19050">
            <a:solidFill>
              <a:schemeClr val="tx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33" name="Suora nuoliyhdysviiva 32">
            <a:extLst>
              <a:ext uri="{FF2B5EF4-FFF2-40B4-BE49-F238E27FC236}">
                <a16:creationId xmlns:a16="http://schemas.microsoft.com/office/drawing/2014/main" id="{80FD6330-5999-E5B6-6CA8-77903BE85141}"/>
              </a:ext>
            </a:extLst>
          </p:cNvPr>
          <p:cNvCxnSpPr>
            <a:cxnSpLocks/>
          </p:cNvCxnSpPr>
          <p:nvPr/>
        </p:nvCxnSpPr>
        <p:spPr>
          <a:xfrm flipH="1" flipV="1">
            <a:off x="7637364" y="4463429"/>
            <a:ext cx="168733" cy="240728"/>
          </a:xfrm>
          <a:prstGeom prst="straightConnector1">
            <a:avLst/>
          </a:prstGeom>
          <a:ln w="19050">
            <a:solidFill>
              <a:schemeClr val="tx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35" name="Suora nuoliyhdysviiva 34">
            <a:extLst>
              <a:ext uri="{FF2B5EF4-FFF2-40B4-BE49-F238E27FC236}">
                <a16:creationId xmlns:a16="http://schemas.microsoft.com/office/drawing/2014/main" id="{EB98491A-4714-BD62-C71A-21F0B161447E}"/>
              </a:ext>
            </a:extLst>
          </p:cNvPr>
          <p:cNvCxnSpPr>
            <a:cxnSpLocks/>
            <a:endCxn id="24" idx="4"/>
          </p:cNvCxnSpPr>
          <p:nvPr/>
        </p:nvCxnSpPr>
        <p:spPr>
          <a:xfrm flipH="1" flipV="1">
            <a:off x="5674955" y="3828569"/>
            <a:ext cx="2148022" cy="882708"/>
          </a:xfrm>
          <a:prstGeom prst="straightConnector1">
            <a:avLst/>
          </a:prstGeom>
          <a:ln w="19050">
            <a:solidFill>
              <a:schemeClr val="tx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53" name="Tekstiruutu 52">
            <a:extLst>
              <a:ext uri="{FF2B5EF4-FFF2-40B4-BE49-F238E27FC236}">
                <a16:creationId xmlns:a16="http://schemas.microsoft.com/office/drawing/2014/main" id="{AE5C25F4-04AD-1A17-B40A-4ED2A30EEFDC}"/>
              </a:ext>
            </a:extLst>
          </p:cNvPr>
          <p:cNvSpPr txBox="1"/>
          <p:nvPr/>
        </p:nvSpPr>
        <p:spPr>
          <a:xfrm>
            <a:off x="7789852" y="4590077"/>
            <a:ext cx="1404708" cy="584775"/>
          </a:xfrm>
          <a:prstGeom prst="rect">
            <a:avLst/>
          </a:prstGeom>
          <a:noFill/>
          <a:ln>
            <a:noFill/>
          </a:ln>
        </p:spPr>
        <p:txBody>
          <a:bodyPr wrap="square" lIns="91440" tIns="45720" rIns="91440" bIns="45720" rtlCol="0" anchor="t">
            <a:spAutoFit/>
          </a:bodyPr>
          <a:lstStyle/>
          <a:p>
            <a:r>
              <a:rPr lang="fi-FI" sz="1600" b="1" dirty="0">
                <a:solidFill>
                  <a:schemeClr val="accent2"/>
                </a:solidFill>
                <a:ea typeface="+mn-lt"/>
                <a:cs typeface="+mn-lt"/>
              </a:rPr>
              <a:t>≥ </a:t>
            </a:r>
            <a:r>
              <a:rPr lang="fi-FI" sz="1600" dirty="0">
                <a:solidFill>
                  <a:schemeClr val="accent2"/>
                </a:solidFill>
              </a:rPr>
              <a:t> </a:t>
            </a:r>
            <a:r>
              <a:rPr lang="fi-FI" sz="1600" b="1" dirty="0">
                <a:solidFill>
                  <a:schemeClr val="accent2"/>
                </a:solidFill>
              </a:rPr>
              <a:t>500</a:t>
            </a:r>
            <a:r>
              <a:rPr lang="fi-FI" sz="1600" dirty="0">
                <a:solidFill>
                  <a:schemeClr val="accent2"/>
                </a:solidFill>
              </a:rPr>
              <a:t> työntekijää</a:t>
            </a:r>
          </a:p>
        </p:txBody>
      </p:sp>
      <p:sp>
        <p:nvSpPr>
          <p:cNvPr id="27" name="Footer Placeholder 4">
            <a:extLst>
              <a:ext uri="{FF2B5EF4-FFF2-40B4-BE49-F238E27FC236}">
                <a16:creationId xmlns:a16="http://schemas.microsoft.com/office/drawing/2014/main" id="{5B0D164C-F42B-7506-C8D2-6AF08A23181B}"/>
              </a:ext>
            </a:extLst>
          </p:cNvPr>
          <p:cNvSpPr>
            <a:spLocks noGrp="1"/>
          </p:cNvSpPr>
          <p:nvPr>
            <p:ph type="ftr" sz="quarter" idx="11"/>
          </p:nvPr>
        </p:nvSpPr>
        <p:spPr>
          <a:xfrm>
            <a:off x="642999" y="4711277"/>
            <a:ext cx="2895600" cy="273844"/>
          </a:xfrm>
        </p:spPr>
        <p:txBody>
          <a:bodyPr/>
          <a:lstStyle/>
          <a:p>
            <a:pPr>
              <a:spcAft>
                <a:spcPts val="600"/>
              </a:spcAft>
            </a:pPr>
            <a:r>
              <a:rPr lang="en-US" dirty="0"/>
              <a:t>© TEOLLISUUDEN PALKANSAAJAT</a:t>
            </a:r>
          </a:p>
        </p:txBody>
      </p:sp>
    </p:spTree>
    <p:extLst>
      <p:ext uri="{BB962C8B-B14F-4D97-AF65-F5344CB8AC3E}">
        <p14:creationId xmlns:p14="http://schemas.microsoft.com/office/powerpoint/2010/main" val="3542666732"/>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78BD56-A1C9-C59E-FB46-C47B7F43C8E1}"/>
              </a:ext>
            </a:extLst>
          </p:cNvPr>
          <p:cNvSpPr>
            <a:spLocks noGrp="1"/>
          </p:cNvSpPr>
          <p:nvPr>
            <p:ph type="title"/>
          </p:nvPr>
        </p:nvSpPr>
        <p:spPr/>
        <p:txBody>
          <a:bodyPr/>
          <a:lstStyle/>
          <a:p>
            <a:r>
              <a:rPr lang="fi-FI" dirty="0"/>
              <a:t>Itsenäinen toimintayksikkö</a:t>
            </a:r>
          </a:p>
        </p:txBody>
      </p:sp>
      <p:sp>
        <p:nvSpPr>
          <p:cNvPr id="3" name="Sisällön paikkamerkki 2">
            <a:extLst>
              <a:ext uri="{FF2B5EF4-FFF2-40B4-BE49-F238E27FC236}">
                <a16:creationId xmlns:a16="http://schemas.microsoft.com/office/drawing/2014/main" id="{BA663823-5577-C074-C873-3CF4DA9CCEE0}"/>
              </a:ext>
            </a:extLst>
          </p:cNvPr>
          <p:cNvSpPr>
            <a:spLocks noGrp="1"/>
          </p:cNvSpPr>
          <p:nvPr>
            <p:ph sz="half" idx="1"/>
          </p:nvPr>
        </p:nvSpPr>
        <p:spPr>
          <a:xfrm>
            <a:off x="363889" y="1135781"/>
            <a:ext cx="3600000" cy="3323019"/>
          </a:xfrm>
        </p:spPr>
        <p:txBody>
          <a:bodyPr>
            <a:normAutofit fontScale="70000" lnSpcReduction="20000"/>
          </a:bodyPr>
          <a:lstStyle/>
          <a:p>
            <a:r>
              <a:rPr lang="fi-FI" sz="1700" dirty="0"/>
              <a:t>itsenäisellä toimintayksiköllä tarkoitetaan hallinnollisesti itsenäistä, eri paikkakunnilla Suomessa sijaitsevaa toimintayksikköä (monitoimipaikkayritykset)</a:t>
            </a:r>
          </a:p>
          <a:p>
            <a:r>
              <a:rPr lang="fi-FI" sz="1700" dirty="0"/>
              <a:t>kyseeseen voi tulla myös samalla paikkakunnalla oleva toiminnallisesti erilainen toimintayksikkö; esimerkiksi samaan yritykseen kuuluvat suunnittelu- ja tuotantotoiminnot voivat sijaita eri paikkakunnilla tai eri paikoissa samalla paikkakunnalla</a:t>
            </a:r>
            <a:endParaRPr lang="fi-FI" dirty="0"/>
          </a:p>
        </p:txBody>
      </p:sp>
      <p:sp>
        <p:nvSpPr>
          <p:cNvPr id="4" name="Sisällön paikkamerkki 3">
            <a:extLst>
              <a:ext uri="{FF2B5EF4-FFF2-40B4-BE49-F238E27FC236}">
                <a16:creationId xmlns:a16="http://schemas.microsoft.com/office/drawing/2014/main" id="{ADE1E429-C1DA-12EC-0701-4AE6A82545EE}"/>
              </a:ext>
            </a:extLst>
          </p:cNvPr>
          <p:cNvSpPr>
            <a:spLocks noGrp="1"/>
          </p:cNvSpPr>
          <p:nvPr>
            <p:ph sz="half" idx="2"/>
          </p:nvPr>
        </p:nvSpPr>
        <p:spPr>
          <a:xfrm>
            <a:off x="4119713" y="1135781"/>
            <a:ext cx="3600000" cy="3240000"/>
          </a:xfrm>
        </p:spPr>
        <p:txBody>
          <a:bodyPr>
            <a:normAutofit fontScale="70000" lnSpcReduction="20000"/>
          </a:bodyPr>
          <a:lstStyle/>
          <a:p>
            <a:r>
              <a:rPr lang="fi-FI" sz="1800" dirty="0"/>
              <a:t>tässä tapauksessa alueellinen ja/tai toiminnallinen toimintayksikkö on verrattavissa tytäryritykseen</a:t>
            </a:r>
          </a:p>
          <a:p>
            <a:r>
              <a:rPr lang="fi-FI" sz="1800" dirty="0"/>
              <a:t>hallinnollisesti itsenäinen tarkoittaa, että tällaisella toimintayksiköllä on oikeus tehdä itseään koskevia päätöksiä ja/tai, että eri paikkakunnolla suoritetaan erilaista liiketoimintaa</a:t>
            </a:r>
          </a:p>
          <a:p>
            <a:r>
              <a:rPr lang="fi-FI" sz="1800" dirty="0"/>
              <a:t>hallinnollinen itsenäisyys voi tarkoittaa esimerkiksi omaa budjettia, rekrytointioikeutta, HR-toimintaa, tehtaanjohtajaa ja/tai johtoryhmää sekä itsenäistä juoksevan hallinnon hoitamista </a:t>
            </a:r>
          </a:p>
          <a:p>
            <a:r>
              <a:rPr lang="fi-FI" sz="1800" dirty="0"/>
              <a:t>h</a:t>
            </a:r>
            <a:r>
              <a:rPr lang="fi-FI" sz="1800"/>
              <a:t>allinnollisesti </a:t>
            </a:r>
            <a:r>
              <a:rPr lang="fi-FI" sz="1800" dirty="0"/>
              <a:t>itsenäiset toimintayksiköt toimivat saman y-tunnuksen alla, mutta muutoin konserniin kuuluvilla emo- ja tytäryhtiöillä on omat y-tunnukset; KYTTI-toiminnassa konsernin käsite on siis osakeyhtiölain konsernikäsitettä laajempi</a:t>
            </a:r>
          </a:p>
          <a:p>
            <a:endParaRPr lang="fi-FI" dirty="0"/>
          </a:p>
        </p:txBody>
      </p:sp>
      <p:sp>
        <p:nvSpPr>
          <p:cNvPr id="5" name="Alatunnisteen paikkamerkki 4">
            <a:extLst>
              <a:ext uri="{FF2B5EF4-FFF2-40B4-BE49-F238E27FC236}">
                <a16:creationId xmlns:a16="http://schemas.microsoft.com/office/drawing/2014/main" id="{388B2902-744F-BFE9-4ED7-EAFE32365A71}"/>
              </a:ext>
            </a:extLst>
          </p:cNvPr>
          <p:cNvSpPr>
            <a:spLocks noGrp="1"/>
          </p:cNvSpPr>
          <p:nvPr>
            <p:ph type="ftr" sz="quarter" idx="11"/>
          </p:nvPr>
        </p:nvSpPr>
        <p:spPr/>
        <p:txBody>
          <a:bodyPr/>
          <a:lstStyle/>
          <a:p>
            <a:r>
              <a:rPr lang="en-US"/>
              <a:t>© TEOLLISUUDEN PALKANSAAJAT</a:t>
            </a:r>
            <a:endParaRPr lang="en-US" dirty="0"/>
          </a:p>
        </p:txBody>
      </p:sp>
      <p:sp>
        <p:nvSpPr>
          <p:cNvPr id="6" name="Dian numeron paikkamerkki 5">
            <a:extLst>
              <a:ext uri="{FF2B5EF4-FFF2-40B4-BE49-F238E27FC236}">
                <a16:creationId xmlns:a16="http://schemas.microsoft.com/office/drawing/2014/main" id="{054D8355-29AF-BA9C-53D9-A06A380FC774}"/>
              </a:ext>
            </a:extLst>
          </p:cNvPr>
          <p:cNvSpPr>
            <a:spLocks noGrp="1"/>
          </p:cNvSpPr>
          <p:nvPr>
            <p:ph type="sldNum" sz="quarter" idx="12"/>
          </p:nvPr>
        </p:nvSpPr>
        <p:spPr/>
        <p:txBody>
          <a:bodyPr/>
          <a:lstStyle/>
          <a:p>
            <a:fld id="{F3D58CC4-6BC7-4E68-A251-37FB7BE21142}" type="slidenum">
              <a:rPr lang="en-US" smtClean="0"/>
              <a:pPr/>
              <a:t>9</a:t>
            </a:fld>
            <a:endParaRPr lang="en-US"/>
          </a:p>
        </p:txBody>
      </p:sp>
      <p:pic>
        <p:nvPicPr>
          <p:cNvPr id="8" name="Kuva 7">
            <a:extLst>
              <a:ext uri="{FF2B5EF4-FFF2-40B4-BE49-F238E27FC236}">
                <a16:creationId xmlns:a16="http://schemas.microsoft.com/office/drawing/2014/main" id="{DB5C42FD-A729-B8DF-4A93-D4AD66F4EFBB}"/>
              </a:ext>
            </a:extLst>
          </p:cNvPr>
          <p:cNvPicPr>
            <a:picLocks noChangeAspect="1"/>
          </p:cNvPicPr>
          <p:nvPr/>
        </p:nvPicPr>
        <p:blipFill>
          <a:blip r:embed="rId2"/>
          <a:stretch>
            <a:fillRect/>
          </a:stretch>
        </p:blipFill>
        <p:spPr>
          <a:xfrm>
            <a:off x="779646" y="2945331"/>
            <a:ext cx="2820202" cy="1395927"/>
          </a:xfrm>
          <a:prstGeom prst="rect">
            <a:avLst/>
          </a:prstGeom>
        </p:spPr>
      </p:pic>
    </p:spTree>
    <p:extLst>
      <p:ext uri="{BB962C8B-B14F-4D97-AF65-F5344CB8AC3E}">
        <p14:creationId xmlns:p14="http://schemas.microsoft.com/office/powerpoint/2010/main" val="490321142"/>
      </p:ext>
    </p:extLst>
  </p:cSld>
  <p:clrMapOvr>
    <a:masterClrMapping/>
  </p:clrMapOvr>
  <p:transition spd="med">
    <p:wipe dir="r"/>
  </p:transition>
</p:sld>
</file>

<file path=ppt/theme/theme1.xml><?xml version="1.0" encoding="utf-8"?>
<a:theme xmlns:a="http://schemas.openxmlformats.org/drawingml/2006/main" name="Office-teema">
  <a:themeElements>
    <a:clrScheme name="TP_themecolors_2017_v01">
      <a:dk1>
        <a:srgbClr val="2C333D"/>
      </a:dk1>
      <a:lt1>
        <a:srgbClr val="FFFFFF"/>
      </a:lt1>
      <a:dk2>
        <a:srgbClr val="E09E52"/>
      </a:dk2>
      <a:lt2>
        <a:srgbClr val="D3D6DA"/>
      </a:lt2>
      <a:accent1>
        <a:srgbClr val="58616B"/>
      </a:accent1>
      <a:accent2>
        <a:srgbClr val="D3711C"/>
      </a:accent2>
      <a:accent3>
        <a:srgbClr val="137078"/>
      </a:accent3>
      <a:accent4>
        <a:srgbClr val="25235A"/>
      </a:accent4>
      <a:accent5>
        <a:srgbClr val="7E973A"/>
      </a:accent5>
      <a:accent6>
        <a:srgbClr val="8A0656"/>
      </a:accent6>
      <a:hlink>
        <a:srgbClr val="667DB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kansallinen-kons-yht-t-2022-esitys-vol-2-oma" id="{9F798F7D-2829-0643-8C7A-62726670FDD1}" vid="{952622DD-D611-8545-BBDC-645ADA0329FF}"/>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A042B80A4938C7409502337720BF6562" ma:contentTypeVersion="2" ma:contentTypeDescription="Luo uusi asiakirja." ma:contentTypeScope="" ma:versionID="55c16d2622f34b3545b991612b6e9ad1">
  <xsd:schema xmlns:xsd="http://www.w3.org/2001/XMLSchema" xmlns:xs="http://www.w3.org/2001/XMLSchema" xmlns:p="http://schemas.microsoft.com/office/2006/metadata/properties" xmlns:ns2="9d78304b-e4f0-448b-83eb-a42bb680a786" targetNamespace="http://schemas.microsoft.com/office/2006/metadata/properties" ma:root="true" ma:fieldsID="1a0114af40bde587d8b0a8b127e74617" ns2:_="">
    <xsd:import namespace="9d78304b-e4f0-448b-83eb-a42bb680a78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78304b-e4f0-448b-83eb-a42bb680a7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C70FC6-3414-4C82-9B00-AFF67EF0F21F}">
  <ds:schemaRefs>
    <ds:schemaRef ds:uri="http://schemas.microsoft.com/sharepoint/v3/contenttype/forms"/>
  </ds:schemaRefs>
</ds:datastoreItem>
</file>

<file path=customXml/itemProps2.xml><?xml version="1.0" encoding="utf-8"?>
<ds:datastoreItem xmlns:ds="http://schemas.openxmlformats.org/officeDocument/2006/customXml" ds:itemID="{7D75A091-08F1-46C1-8C10-C2A99A0BB216}">
  <ds:schemaRef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 ds:uri="http://schemas.microsoft.com/office/infopath/2007/PartnerControls"/>
    <ds:schemaRef ds:uri="http://www.w3.org/XML/1998/namespace"/>
    <ds:schemaRef ds:uri="9d78304b-e4f0-448b-83eb-a42bb680a786"/>
    <ds:schemaRef ds:uri="http://purl.org/dc/terms/"/>
  </ds:schemaRefs>
</ds:datastoreItem>
</file>

<file path=customXml/itemProps3.xml><?xml version="1.0" encoding="utf-8"?>
<ds:datastoreItem xmlns:ds="http://schemas.openxmlformats.org/officeDocument/2006/customXml" ds:itemID="{56B35798-35A0-42E6-9983-D1527CE5C5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78304b-e4f0-448b-83eb-a42bb680a7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6815</TotalTime>
  <Words>1285</Words>
  <Application>Microsoft Office PowerPoint</Application>
  <PresentationFormat>Näytössä katseltava esitys (16:9)</PresentationFormat>
  <Paragraphs>178</Paragraphs>
  <Slides>20</Slides>
  <Notes>2</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20</vt:i4>
      </vt:variant>
    </vt:vector>
  </HeadingPairs>
  <TitlesOfParts>
    <vt:vector size="23" baseType="lpstr">
      <vt:lpstr>Arial</vt:lpstr>
      <vt:lpstr>Calibri</vt:lpstr>
      <vt:lpstr>Office-teema</vt:lpstr>
      <vt:lpstr>Kansallinen konserniyhteistoiminta</vt:lpstr>
      <vt:lpstr>Mitä on kansallinen konserniyhteistoiminta?</vt:lpstr>
      <vt:lpstr>Konserniyhteistoiminnan tarkoitus</vt:lpstr>
      <vt:lpstr>Mitä hyötyä on konserniyhteistoiminnasta?</vt:lpstr>
      <vt:lpstr>Yhteistoiminta yritysmaailmassa</vt:lpstr>
      <vt:lpstr>Yhteistoiminta yrityksissä</vt:lpstr>
      <vt:lpstr>Konserniyhteistoimintaa koskeva lainsäädäntö</vt:lpstr>
      <vt:lpstr>Mitä yritysryhmiä konserniyhteistoiminta koskee?</vt:lpstr>
      <vt:lpstr>Itsenäinen toimintayksikkö</vt:lpstr>
      <vt:lpstr>Työntekijämäärän laskeminen</vt:lpstr>
      <vt:lpstr>Ensisijaisesti konsernitoiminnasta sovitaan</vt:lpstr>
      <vt:lpstr>Neuvotteluryhmä</vt:lpstr>
      <vt:lpstr>Toissijaiset säännökset konserniyhteistoimintalaissa  (9-12 §)</vt:lpstr>
      <vt:lpstr>Työntekijöiden edustajat yhteistoiminnassa</vt:lpstr>
      <vt:lpstr>Henkilöstöryhmien edustajien yhteistoiminta</vt:lpstr>
      <vt:lpstr>Yhteistoimintamenettelyssä tiedotettavat ja käsiteltävät asiat</vt:lpstr>
      <vt:lpstr>Yhteistoimintamenettelyssä tiedotettavat ja käsiteltävät asiat</vt:lpstr>
      <vt:lpstr>Yhteistoimintamenettely</vt:lpstr>
      <vt:lpstr>KYTTI-toiminnan suhde muuhun yhteistoimintaan</vt:lpstr>
      <vt:lpstr>Kiitos mielenkiinnosta!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luovakulma</dc:creator>
  <cp:lastModifiedBy>Maria Jauhiainen</cp:lastModifiedBy>
  <cp:revision>306</cp:revision>
  <cp:lastPrinted>2019-05-16T12:16:12Z</cp:lastPrinted>
  <dcterms:created xsi:type="dcterms:W3CDTF">2017-02-07T09:39:21Z</dcterms:created>
  <dcterms:modified xsi:type="dcterms:W3CDTF">2024-04-30T14:11:34Z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0x010100A042B80A4938C7409502337720BF6562</vt:lpwstr>
  </property>
</Properties>
</file>